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EB Garamon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3" roundtripDataSignature="AMtx7mh2m+2Ywm5qx/N/ye7jjcTpxz0z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E71D18-D1B1-4524-B2D9-84A691A05883}">
  <a:tblStyle styleId="{21E71D18-D1B1-4524-B2D9-84A691A0588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bold.fntdata"/><Relationship Id="rId20" Type="http://schemas.openxmlformats.org/officeDocument/2006/relationships/slide" Target="slides/slide14.xml"/><Relationship Id="rId42" Type="http://schemas.openxmlformats.org/officeDocument/2006/relationships/font" Target="fonts/EBGaramond-boldItalic.fntdata"/><Relationship Id="rId41" Type="http://schemas.openxmlformats.org/officeDocument/2006/relationships/font" Target="fonts/EBGaramond-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EBGaramond-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ndex.php?title=Fiber_density&amp;action=edit&amp;redlink=1" TargetMode="External"/><Relationship Id="rId3" Type="http://schemas.openxmlformats.org/officeDocument/2006/relationships/hyperlink" Target="https://en.wikipedia.org/wiki/Axon" TargetMode="External"/><Relationship Id="rId4" Type="http://schemas.openxmlformats.org/officeDocument/2006/relationships/hyperlink" Target="https://en.wikipedia.org/wiki/Myelination" TargetMode="External"/><Relationship Id="rId5" Type="http://schemas.openxmlformats.org/officeDocument/2006/relationships/hyperlink" Target="https://en.wikipedia.org/wiki/White_mat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Hi Everyone, Thank you so much for presence this morning. My name is Elizabeth Kaplan and today I am going to be presenting my senior thesis project, completed in collaboration with Dr. Sara Lazar at Mass Gen/Harvard Medical School, entitled “The impact of MT of WMP and MI of Major WM tracts associated with the hippocampus”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first investigated the Uncinate Fasciculus. So to orient you to this graph, </a:t>
            </a:r>
            <a:r>
              <a:rPr lang="en">
                <a:solidFill>
                  <a:schemeClr val="dk1"/>
                </a:solidFill>
              </a:rPr>
              <a:t>the FA values for the mindfulness group are indicated by the two thicker lines. Across both groups, FA values for the right uncinate fasciculus are indicated with the dashed line, whereas FA values for the left uncinate are indicated with a solid line. When looking at group by time interactions in the left uncinate fasciculus, I found no significant interactions both between- and within-groups when controlling for Age, Practice time, and baseline FA values. However, in the right uncinate fasciculus, the gxT interaction approached significance. In my within-group investigation, there was a significant effect of time within the controls but not the mindfulness group.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It is interesting to note the initial decrease in FA values in both the control and mindfulness groups from pre- to post-intervention, which directly contradicts my present hypothesis. However, decreases in FA following training or in highly skilled experts, such as professional athletes and musicians, compared to controls has been reported. These studies hypothesize that these decreases might be due to increased efficiency within regions of interest or due to training-induced alterations in crossing fibers. Even after one year of practice, these meditators would still be considered novice but nonetheless, due to the resolution of our scans we cannot evaluate these hypotheses in our sample and thus, these results are difficult to interpret. It is also possible that we are seeing axonal pruning which is typically followed by regrowth which would nicely explain the present trend.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looking at the fornix of the hippocampus, There were no significant GxT interactions across either the right or left fornix. However, within the mindfulness group, there was a significant interaction between FA values and time bilaterally. There were no significant change within the control group.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also see a decrease in FA values in this region, which might be explained by previously mentioned factors.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Another interpretation is that although it is Unlikely for deterioration pre-post but might be possible at the one year followup </a:t>
            </a:r>
            <a:endParaRPr/>
          </a:p>
          <a:p>
            <a:pPr indent="0" lvl="0" marL="0" rtl="0" algn="l">
              <a:lnSpc>
                <a:spcPct val="100000"/>
              </a:lnSpc>
              <a:spcBef>
                <a:spcPts val="0"/>
              </a:spcBef>
              <a:spcAft>
                <a:spcPts val="0"/>
              </a:spcAft>
              <a:buSzPts val="1100"/>
              <a:buNone/>
            </a:pP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Given the hippocampus’ role in cognitive performance and our finding of increased scores on the MST, I was interested in investigating how these changes in White matter related to measures of working memory, which brings us to my second hypothesis: Significant changes in FA values within the UF and within the Fornix of Hippocampus will correlate with increases in measures of working memory.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light of these results, I was interested in pursuing an exploratory investigation in order to solidify our understanding of the role of mindfulness training on white matter plasticity in tracts associated with the hippocampus.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such, I decided to explore two additional tracts due to their relation to the hippocampus, whose FA values were readily extractable using </a:t>
            </a:r>
            <a:r>
              <a:rPr lang="en"/>
              <a:t>Freesurfer</a:t>
            </a:r>
            <a:r>
              <a:rPr lang="en"/>
              <a:t> Tracula.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 was interested in these tracts given their relationship to the hippocampus and hoped that this analysis would provide us with further information about how MBIs might be affecting the hippocampus.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The dorsal and ventral portions of the cingulum bundle, which are major inputs to the hippocampus.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Within the Ventral portion of the cingulum bundle, I found significant between-group gxt interactions in the LEFT portion, when controlling for baseline FA values, Age, and Practice time.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Omitting the left tract within the mindfulness group, we see a similar pattern to that in the uncinate fasciculus, where we could potentially be seeing pruning from pre- to post-intervention, followed by a significant axonal growth, or the impact of crossing fibers, which might also explain the decrease present in the left tract within the mindfulness group. We could also be seeing the effects of practice time, </a:t>
            </a:r>
            <a:r>
              <a:rPr lang="en"/>
              <a:t>especially</a:t>
            </a:r>
            <a:r>
              <a:rPr lang="en"/>
              <a:t> post-training to one year follow-up. </a:t>
            </a:r>
            <a:r>
              <a:rPr lang="en"/>
              <a:t>During</a:t>
            </a:r>
            <a:r>
              <a:rPr lang="en"/>
              <a:t> this period, </a:t>
            </a:r>
            <a:r>
              <a:rPr lang="en"/>
              <a:t>the</a:t>
            </a:r>
            <a:r>
              <a:rPr lang="en"/>
              <a:t> control group practiced significant more compared to the mindfulness group and this could also explain this significant decrease in the L CBV of the mindfulness group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Within the dorsal portion of the cingulum bundle, we found bilateral between-group group by time differences when controlling for age, practice time, and baseline FA values. however, there were no significant within-group differences.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In this region, we see this similar trend of initial decreases followed by substantial increases in FA values.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100"/>
              <a:buNone/>
            </a:pPr>
            <a:r>
              <a:rPr lang="en" sz="1300">
                <a:solidFill>
                  <a:schemeClr val="dk1"/>
                </a:solidFill>
                <a:latin typeface="EB Garamond"/>
                <a:ea typeface="EB Garamond"/>
                <a:cs typeface="EB Garamond"/>
                <a:sym typeface="EB Garamond"/>
              </a:rPr>
              <a:t>In order to further understand why significant FA decreases were present post-training, I was also interested in exploring the relationship between measures of working memory and two additional metrics of white matter micro-structrual integrity: Axial and Radial Diffusivity. AD values are a quantification of the magnitude of diffusion parallel to fiber tracts, literature has shown that lower AD values might indicated </a:t>
            </a:r>
            <a:r>
              <a:rPr lang="en" sz="1300">
                <a:solidFill>
                  <a:schemeClr val="dk1"/>
                </a:solidFill>
                <a:latin typeface="EB Garamond"/>
                <a:ea typeface="EB Garamond"/>
                <a:cs typeface="EB Garamond"/>
                <a:sym typeface="EB Garamond"/>
              </a:rPr>
              <a:t>reduce</a:t>
            </a:r>
            <a:r>
              <a:rPr lang="en" sz="1300">
                <a:solidFill>
                  <a:schemeClr val="dk1"/>
                </a:solidFill>
                <a:latin typeface="EB Garamond"/>
                <a:ea typeface="EB Garamond"/>
                <a:cs typeface="EB Garamond"/>
                <a:sym typeface="EB Garamond"/>
              </a:rPr>
              <a:t> axonal caliber or less coherent orientations of axons. RD values are water diffusion coefficients in the direction perpendicular to the axonal fibers and are thought to capture differences in axonal </a:t>
            </a:r>
            <a:r>
              <a:rPr lang="en" sz="1300">
                <a:solidFill>
                  <a:schemeClr val="dk1"/>
                </a:solidFill>
                <a:latin typeface="EB Garamond"/>
                <a:ea typeface="EB Garamond"/>
                <a:cs typeface="EB Garamond"/>
                <a:sym typeface="EB Garamond"/>
              </a:rPr>
              <a:t>myelination</a:t>
            </a:r>
            <a:r>
              <a:rPr lang="en" sz="1300">
                <a:solidFill>
                  <a:schemeClr val="dk1"/>
                </a:solidFill>
                <a:latin typeface="EB Garamond"/>
                <a:ea typeface="EB Garamond"/>
                <a:cs typeface="EB Garamond"/>
                <a:sym typeface="EB Garamond"/>
              </a:rPr>
              <a:t>. Generally, </a:t>
            </a:r>
            <a:r>
              <a:rPr lang="en" sz="1300">
                <a:solidFill>
                  <a:schemeClr val="dk1"/>
                </a:solidFill>
                <a:latin typeface="EB Garamond"/>
                <a:ea typeface="EB Garamond"/>
                <a:cs typeface="EB Garamond"/>
                <a:sym typeface="EB Garamond"/>
              </a:rPr>
              <a:t>lower AD and </a:t>
            </a:r>
            <a:r>
              <a:rPr lang="en" sz="1300">
                <a:solidFill>
                  <a:schemeClr val="dk1"/>
                </a:solidFill>
                <a:latin typeface="EB Garamond"/>
                <a:ea typeface="EB Garamond"/>
                <a:cs typeface="EB Garamond"/>
                <a:sym typeface="EB Garamond"/>
              </a:rPr>
              <a:t>higher RD values are indicative of decreased WM integrity. However, in the context of aging, these metrics have been shown to change differentially depending on the region of interest. I hope that these  metrics would provide further insight into changes in WM, not captured by FA values and expected that MT would produce significant increases in AD values and decreases in RD. Furthermore,  I was particularly interested in these metrics given a previous study that indicated reduced AD and RD values following meditation training.</a:t>
            </a:r>
            <a:endParaRPr sz="1300">
              <a:solidFill>
                <a:schemeClr val="dk1"/>
              </a:solidFill>
              <a:latin typeface="EB Garamond"/>
              <a:ea typeface="EB Garamond"/>
              <a:cs typeface="EB Garamond"/>
              <a:sym typeface="EB Garamond"/>
            </a:endParaRPr>
          </a:p>
          <a:p>
            <a:pPr indent="0" lvl="0" marL="0" rtl="0" algn="l">
              <a:lnSpc>
                <a:spcPct val="105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016408ed5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016408ed5d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Before getting into the </a:t>
            </a:r>
            <a:r>
              <a:rPr lang="en"/>
              <a:t>results</a:t>
            </a:r>
            <a:r>
              <a:rPr lang="en"/>
              <a:t> of the relationship between these diffusion metrics and measures of declarative memory, I want to first quickly show you the significant changes in these metrics within my chosen ROIs.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 first looked at the fornix of the hippocampus. Although there were no GxT interactions in RD values or AD values within the Left fornix of the hippocampus within this region, I identified a significant GxT interaction in the right tract, when controlling for age, practice time and baseline AD values. There was no significant effect of time within-group. </a:t>
            </a:r>
            <a:r>
              <a:rPr lang="en">
                <a:solidFill>
                  <a:srgbClr val="FF0000"/>
                </a:solidFill>
              </a:rPr>
              <a:t> ***** are you just referring to right, or all 4 measures?   Looks like controls increase significantly.  Ok to point this out. Consistent with prior lit</a:t>
            </a:r>
            <a:endParaRPr>
              <a:solidFill>
                <a:srgbClr val="FF0000"/>
              </a:solidFill>
            </a:endParaRPr>
          </a:p>
          <a:p>
            <a:pPr indent="0" lvl="0" marL="0" rtl="0" algn="l">
              <a:lnSpc>
                <a:spcPct val="100000"/>
              </a:lnSpc>
              <a:spcBef>
                <a:spcPts val="0"/>
              </a:spcBef>
              <a:spcAft>
                <a:spcPts val="0"/>
              </a:spcAft>
              <a:buSzPts val="1100"/>
              <a:buNone/>
            </a:pPr>
            <a:r>
              <a:t/>
            </a:r>
            <a:endParaRPr>
              <a:solidFill>
                <a:srgbClr val="FF0000"/>
              </a:solidFill>
            </a:endParaRPr>
          </a:p>
          <a:p>
            <a:pPr indent="0" lvl="0" marL="0" rtl="0" algn="l">
              <a:lnSpc>
                <a:spcPct val="100000"/>
              </a:lnSpc>
              <a:spcBef>
                <a:spcPts val="0"/>
              </a:spcBef>
              <a:spcAft>
                <a:spcPts val="0"/>
              </a:spcAft>
              <a:buSzPts val="1100"/>
              <a:buNone/>
            </a:pPr>
            <a:r>
              <a:t/>
            </a:r>
            <a:endParaRPr>
              <a:solidFill>
                <a:srgbClr val="FF0000"/>
              </a:solidFill>
            </a:endParaRPr>
          </a:p>
          <a:p>
            <a:pPr indent="0" lvl="0" marL="0" rtl="0" algn="l">
              <a:lnSpc>
                <a:spcPct val="100000"/>
              </a:lnSpc>
              <a:spcBef>
                <a:spcPts val="0"/>
              </a:spcBef>
              <a:spcAft>
                <a:spcPts val="0"/>
              </a:spcAft>
              <a:buSzPts val="1100"/>
              <a:buNone/>
            </a:pPr>
            <a:r>
              <a:rPr lang="en">
                <a:solidFill>
                  <a:srgbClr val="FF0000"/>
                </a:solidFill>
              </a:rPr>
              <a:t>Maybe include mini graphs w FA values at top left if you have time</a:t>
            </a:r>
            <a:endParaRPr>
              <a:solidFill>
                <a:srgbClr val="FF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400">
                <a:solidFill>
                  <a:srgbClr val="595959"/>
                </a:solidFill>
                <a:latin typeface="EB Garamond"/>
                <a:ea typeface="EB Garamond"/>
                <a:cs typeface="EB Garamond"/>
                <a:sym typeface="EB Garamond"/>
              </a:rPr>
              <a:t>The world around us is aging - rapidly. By 2030, the worldwide population of older adults is expected to reach one billion. While this longevity can be viewed as a significant achievement of the twentieth century, significant health challenges accompany this global trend. </a:t>
            </a:r>
            <a:endParaRPr sz="1400">
              <a:solidFill>
                <a:srgbClr val="595959"/>
              </a:solidFill>
              <a:latin typeface="EB Garamond"/>
              <a:ea typeface="EB Garamond"/>
              <a:cs typeface="EB Garamond"/>
              <a:sym typeface="EB Garamond"/>
            </a:endParaRPr>
          </a:p>
          <a:p>
            <a:pPr indent="0" lvl="0" marL="0" rtl="0" algn="l">
              <a:lnSpc>
                <a:spcPct val="115000"/>
              </a:lnSpc>
              <a:spcBef>
                <a:spcPts val="1200"/>
              </a:spcBef>
              <a:spcAft>
                <a:spcPts val="0"/>
              </a:spcAft>
              <a:buSzPts val="1100"/>
              <a:buNone/>
            </a:pPr>
            <a:r>
              <a:rPr lang="en" sz="1400">
                <a:solidFill>
                  <a:srgbClr val="595959"/>
                </a:solidFill>
                <a:latin typeface="EB Garamond"/>
                <a:ea typeface="EB Garamond"/>
                <a:cs typeface="EB Garamond"/>
                <a:sym typeface="EB Garamond"/>
              </a:rPr>
              <a:t>Our brain is composed of two distinctive tissue types. Within Gray matter, there are neural cell bodies, axon terminals, and dendrites facilitating cognitive processing. However, within this gray </a:t>
            </a:r>
            <a:r>
              <a:rPr lang="en" sz="1400">
                <a:solidFill>
                  <a:srgbClr val="595959"/>
                </a:solidFill>
                <a:latin typeface="EB Garamond"/>
                <a:ea typeface="EB Garamond"/>
                <a:cs typeface="EB Garamond"/>
                <a:sym typeface="EB Garamond"/>
              </a:rPr>
              <a:t>matter</a:t>
            </a:r>
            <a:r>
              <a:rPr lang="en" sz="1400">
                <a:solidFill>
                  <a:srgbClr val="595959"/>
                </a:solidFill>
                <a:latin typeface="EB Garamond"/>
                <a:ea typeface="EB Garamond"/>
                <a:cs typeface="EB Garamond"/>
                <a:sym typeface="EB Garamond"/>
              </a:rPr>
              <a:t> we find white matter, which is comprised of nerve fibers </a:t>
            </a:r>
            <a:r>
              <a:rPr lang="en" sz="1400">
                <a:solidFill>
                  <a:srgbClr val="595959"/>
                </a:solidFill>
                <a:latin typeface="EB Garamond"/>
                <a:ea typeface="EB Garamond"/>
                <a:cs typeface="EB Garamond"/>
                <a:sym typeface="EB Garamond"/>
              </a:rPr>
              <a:t>within</a:t>
            </a:r>
            <a:r>
              <a:rPr lang="en" sz="1400">
                <a:solidFill>
                  <a:srgbClr val="595959"/>
                </a:solidFill>
                <a:latin typeface="EB Garamond"/>
                <a:ea typeface="EB Garamond"/>
                <a:cs typeface="EB Garamond"/>
                <a:sym typeface="EB Garamond"/>
              </a:rPr>
              <a:t> mylein </a:t>
            </a:r>
            <a:r>
              <a:rPr lang="en" sz="1400">
                <a:solidFill>
                  <a:srgbClr val="595959"/>
                </a:solidFill>
                <a:latin typeface="EB Garamond"/>
                <a:ea typeface="EB Garamond"/>
                <a:cs typeface="EB Garamond"/>
                <a:sym typeface="EB Garamond"/>
              </a:rPr>
              <a:t>sheeths, also known as white matter tracts, that allow effective information transfer between different gray matter regions. </a:t>
            </a:r>
            <a:r>
              <a:rPr lang="en" sz="1400">
                <a:solidFill>
                  <a:srgbClr val="595959"/>
                </a:solidFill>
                <a:latin typeface="EB Garamond"/>
                <a:ea typeface="EB Garamond"/>
                <a:cs typeface="EB Garamond"/>
                <a:sym typeface="EB Garamond"/>
              </a:rPr>
              <a:t>    </a:t>
            </a:r>
            <a:endParaRPr sz="1400">
              <a:solidFill>
                <a:srgbClr val="595959"/>
              </a:solidFill>
              <a:latin typeface="EB Garamond"/>
              <a:ea typeface="EB Garamond"/>
              <a:cs typeface="EB Garamond"/>
              <a:sym typeface="EB Garamond"/>
            </a:endParaRPr>
          </a:p>
          <a:p>
            <a:pPr indent="0" lvl="0" marL="0" rtl="0" algn="l">
              <a:lnSpc>
                <a:spcPct val="115000"/>
              </a:lnSpc>
              <a:spcBef>
                <a:spcPts val="1200"/>
              </a:spcBef>
              <a:spcAft>
                <a:spcPts val="1200"/>
              </a:spcAft>
              <a:buSzPts val="1100"/>
              <a:buNone/>
            </a:pPr>
            <a:r>
              <a:rPr lang="en" sz="1400">
                <a:solidFill>
                  <a:srgbClr val="595959"/>
                </a:solidFill>
                <a:latin typeface="EB Garamond"/>
                <a:ea typeface="EB Garamond"/>
                <a:cs typeface="EB Garamond"/>
                <a:sym typeface="EB Garamond"/>
              </a:rPr>
              <a:t>Degradation of white matter is commonly associated with healthy aging and given the pertinent role of WM in facilitating cognitive function, research has suggested that these age-related decreases in WM integrity may underlie decreases in cognitive performance, including declarative memory, as an individual ages. Interventions to decelerate cognitive decline are of great interest and given the hippocampus role in perceptual and linguistic binding, this region is likely essential to declarative memory performance and as such may be a target of interventions to decelerate cognitive decline. </a:t>
            </a:r>
            <a:endParaRPr sz="1400">
              <a:solidFill>
                <a:srgbClr val="595959"/>
              </a:solidFill>
              <a:latin typeface="EB Garamond"/>
              <a:ea typeface="EB Garamond"/>
              <a:cs typeface="EB Garamond"/>
              <a:sym typeface="EB Garamon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016408ed5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016408ed5d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Similarly, within the Dorsal portion of the cingulum bundle, there was no GxT relationship between RD values or AD values in the left tract, however there was a  significant GxT relationship in the Right tract when </a:t>
            </a:r>
            <a:r>
              <a:rPr lang="en"/>
              <a:t>controlling for age, practice time, and baseline values.There were no within-group interactions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In these two graphs of AD changes over time, we do see trends that resemble those present in FA values over time.  </a:t>
            </a:r>
            <a:r>
              <a:rPr lang="en">
                <a:solidFill>
                  <a:srgbClr val="FF0000"/>
                </a:solidFill>
              </a:rPr>
              <a:t> ***Talk about AD first, because that is what is in the graph.  Then mention no diff in RD. otherwise they will think that you are talking about RD when you put the slide up</a:t>
            </a:r>
            <a:endParaRPr>
              <a:solidFill>
                <a:srgbClr val="FF0000"/>
              </a:solidFill>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Should i take out the “worse integrity” since none of the tracks did that?   </a:t>
            </a:r>
            <a:r>
              <a:rPr lang="en">
                <a:solidFill>
                  <a:srgbClr val="FF0000"/>
                </a:solidFill>
              </a:rPr>
              <a:t>CORRECT</a:t>
            </a:r>
            <a:r>
              <a:rPr lang="en"/>
              <a:t>  -i did it for you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016408ed5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016408ed5d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Within the Ventral portion of the cingulum bundle, there was no significant GxT interaction in the left tract, however there were significant GxT interactions in the right tract. There were no within-group interactions.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 find this graph really interesting because of this distinctive difference in trends between the mindfulness and control group. In the control group, although we see this </a:t>
            </a:r>
            <a:r>
              <a:rPr lang="en"/>
              <a:t>initial</a:t>
            </a:r>
            <a:r>
              <a:rPr lang="en"/>
              <a:t> decrease in RD values, which might suggest an increase in WM integrity, there is also this steep increase in RD values d</a:t>
            </a:r>
            <a:r>
              <a:rPr lang="en">
                <a:solidFill>
                  <a:srgbClr val="FF0000"/>
                </a:solidFill>
              </a:rPr>
              <a:t>uring followup</a:t>
            </a:r>
            <a:r>
              <a:rPr lang="en"/>
              <a:t>, indicative of poorer WM integrity. Within the mindfulness group, we see an initial increase in RD values</a:t>
            </a:r>
            <a:r>
              <a:rPr lang="en">
                <a:solidFill>
                  <a:srgbClr val="FF0000"/>
                </a:solidFill>
              </a:rPr>
              <a:t>???????  NO CHNAGE</a:t>
            </a:r>
            <a:r>
              <a:rPr lang="en"/>
              <a:t>  followed by a substantial decrease in these values </a:t>
            </a:r>
            <a:r>
              <a:rPr lang="en">
                <a:solidFill>
                  <a:schemeClr val="dk1"/>
                </a:solidFill>
              </a:rPr>
              <a:t>d</a:t>
            </a:r>
            <a:r>
              <a:rPr lang="en">
                <a:solidFill>
                  <a:srgbClr val="FF0000"/>
                </a:solidFill>
              </a:rPr>
              <a:t>uring followup</a:t>
            </a:r>
            <a:r>
              <a:rPr lang="en"/>
              <a:t>, which suggests that the WM in this region increased in integrity during this period. Given that from week 8 to week 52 we saw decreases in declarative memory performance that were significant for the Controls but not the mindfulness group, these </a:t>
            </a:r>
            <a:r>
              <a:rPr lang="en"/>
              <a:t>results</a:t>
            </a:r>
            <a:r>
              <a:rPr lang="en"/>
              <a:t> might be suggesting that these differences in RD values are contributing to memory performance and also that RD values might be capturing features of the white matter in this region, not captured by FA values. </a:t>
            </a:r>
            <a:endParaRPr/>
          </a:p>
          <a:p>
            <a:pPr indent="0" lvl="0" marL="0" rtl="0" algn="l">
              <a:lnSpc>
                <a:spcPct val="100000"/>
              </a:lnSpc>
              <a:spcBef>
                <a:spcPts val="0"/>
              </a:spcBef>
              <a:spcAft>
                <a:spcPts val="0"/>
              </a:spcAft>
              <a:buSzPts val="1100"/>
              <a:buNone/>
            </a:pPr>
            <a:r>
              <a:t/>
            </a:r>
            <a:endParaRPr>
              <a:solidFill>
                <a:srgbClr val="00FF00"/>
              </a:solidFill>
            </a:endParaRPr>
          </a:p>
          <a:p>
            <a:pPr indent="0" lvl="0" marL="0" rtl="0" algn="l">
              <a:lnSpc>
                <a:spcPct val="100000"/>
              </a:lnSpc>
              <a:spcBef>
                <a:spcPts val="0"/>
              </a:spcBef>
              <a:spcAft>
                <a:spcPts val="0"/>
              </a:spcAft>
              <a:buSzPts val="1100"/>
              <a:buNone/>
            </a:pPr>
            <a:r>
              <a:rPr lang="en">
                <a:solidFill>
                  <a:srgbClr val="FF00FF"/>
                </a:solidFill>
              </a:rPr>
              <a:t>*** This begs teh question, why do you not show these tracts in the next section when you talk about MST?  </a:t>
            </a:r>
            <a:endParaRPr>
              <a:solidFill>
                <a:srgbClr val="FF00FF"/>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16408ed5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16408ed5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getting into the results investigating the relationship between these changes in diffusion over-time and measures of declarative memory.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the distinctive patterns of diffusion changes over time, I decided to look at the relationship between these metrics and </a:t>
            </a:r>
            <a:r>
              <a:rPr lang="en"/>
              <a:t>DECLARATIVE memory</a:t>
            </a:r>
            <a:r>
              <a:rPr lang="en"/>
              <a:t> from pre to post intervention and then post-intervention to the one year follow-up period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looking at the relationship between AD and RD values within the Uncinate </a:t>
            </a:r>
            <a:r>
              <a:rPr lang="en"/>
              <a:t>fasciculus</a:t>
            </a:r>
            <a:r>
              <a:rPr lang="en"/>
              <a:t>, I identified a significant negative interaction between AD values in the </a:t>
            </a:r>
            <a:r>
              <a:rPr lang="en">
                <a:solidFill>
                  <a:schemeClr val="dk1"/>
                </a:solidFill>
              </a:rPr>
              <a:t>LEFT</a:t>
            </a:r>
            <a:r>
              <a:rPr lang="en">
                <a:solidFill>
                  <a:srgbClr val="FF9900"/>
                </a:solidFill>
              </a:rPr>
              <a:t> </a:t>
            </a:r>
            <a:r>
              <a:rPr lang="en"/>
              <a:t>uncinate and measures of declarative memory pre- to post- intervention. Although this relationship seems counterintuitive given that it is widely accepted that lower AD values might suggest poorer white matter integrity, some studies have suggested that</a:t>
            </a:r>
            <a:r>
              <a:rPr lang="en">
                <a:solidFill>
                  <a:schemeClr val="dk1"/>
                </a:solidFill>
              </a:rPr>
              <a:t> both increases and decreases in AD values have been associated with cognitive improvements,</a:t>
            </a:r>
            <a:r>
              <a:rPr lang="en">
                <a:solidFill>
                  <a:srgbClr val="FF0000"/>
                </a:solidFill>
              </a:rPr>
              <a:t> </a:t>
            </a:r>
            <a:r>
              <a:rPr lang="en"/>
              <a:t>depending</a:t>
            </a:r>
            <a:r>
              <a:rPr lang="en"/>
              <a:t> on the white matter tract of interest and thus, it is possible that these changes in Axial diffusivity could be representative of beneficial results, especially </a:t>
            </a:r>
            <a:r>
              <a:rPr lang="en"/>
              <a:t>given</a:t>
            </a:r>
            <a:r>
              <a:rPr lang="en"/>
              <a:t> its</a:t>
            </a:r>
            <a:r>
              <a:rPr b="1" lang="en"/>
              <a:t> </a:t>
            </a:r>
            <a:r>
              <a:rPr b="1" lang="en">
                <a:solidFill>
                  <a:schemeClr val="dk1"/>
                </a:solidFill>
              </a:rPr>
              <a:t>correlation with cognition and the significant increases in MST scores</a:t>
            </a:r>
            <a:r>
              <a:rPr lang="en"/>
              <a:t> from pre- to post- intervention. </a:t>
            </a:r>
            <a:endParaRPr>
              <a:solidFill>
                <a:srgbClr val="00FF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 also identified a significant negative interaction between RD values in the Right uncinate fasciculus and measures of </a:t>
            </a:r>
            <a:r>
              <a:rPr lang="en">
                <a:solidFill>
                  <a:schemeClr val="dk1"/>
                </a:solidFill>
              </a:rPr>
              <a:t>DECLARATIVE</a:t>
            </a:r>
            <a:r>
              <a:rPr lang="en"/>
              <a:t> memory performance </a:t>
            </a:r>
            <a:r>
              <a:rPr lang="en">
                <a:solidFill>
                  <a:schemeClr val="dk1"/>
                </a:solidFill>
              </a:rPr>
              <a:t>during the follow-up period.</a:t>
            </a:r>
            <a:r>
              <a:rPr lang="en"/>
              <a:t> Since we identified increases in FA post intervention and the one year follow-up period AND because RD decreases suggest increases in WM </a:t>
            </a:r>
            <a:r>
              <a:rPr lang="en"/>
              <a:t>integrity, these results might explain why there was not a significant decrease in MST scores in the mindfulness group between post-intervention and the one year follow up period.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edd391e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eedd391e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identified a significant negative interaction between RD values in the Right uncinate fasciculus and measures of </a:t>
            </a:r>
            <a:r>
              <a:rPr lang="en">
                <a:solidFill>
                  <a:schemeClr val="dk1"/>
                </a:solidFill>
              </a:rPr>
              <a:t>DECLARATIVE</a:t>
            </a:r>
            <a:r>
              <a:rPr lang="en"/>
              <a:t> memory performance </a:t>
            </a:r>
            <a:r>
              <a:rPr lang="en">
                <a:solidFill>
                  <a:schemeClr val="dk1"/>
                </a:solidFill>
              </a:rPr>
              <a:t>during the follow-up period.</a:t>
            </a:r>
            <a:r>
              <a:rPr lang="en"/>
              <a:t> Since we identified increases in FA post intervention and the one year follow-up period AND because RD decreases suggest increases in WM integrity, these results might explain why there was not a significant decrease in MST scores in the mindfulness group between post-intervention and the one year follow up period.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016408ed5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016408ed5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finally looked at the relationship between RD and AD values within the fornix of the hippocampus and measures of </a:t>
            </a:r>
            <a:r>
              <a:rPr lang="en">
                <a:solidFill>
                  <a:schemeClr val="dk1"/>
                </a:solidFill>
              </a:rPr>
              <a:t>DECLARATIVE</a:t>
            </a:r>
            <a:r>
              <a:rPr lang="en"/>
              <a:t> memory. Although there were no relationships identified in AD values, I did identify a significant relationship between DECLARATIVE memory and</a:t>
            </a:r>
            <a:r>
              <a:rPr lang="en">
                <a:solidFill>
                  <a:srgbClr val="FF0000"/>
                </a:solidFill>
              </a:rPr>
              <a:t> </a:t>
            </a:r>
            <a:r>
              <a:rPr lang="en"/>
              <a:t>RD values in the LEFT  fornix both </a:t>
            </a:r>
            <a:r>
              <a:rPr lang="en">
                <a:solidFill>
                  <a:schemeClr val="dk1"/>
                </a:solidFill>
              </a:rPr>
              <a:t>during the </a:t>
            </a:r>
            <a:r>
              <a:rPr lang="en"/>
              <a:t>intervention and between post-intervention and the one year follow up period.</a:t>
            </a:r>
            <a:endParaRPr>
              <a:solidFill>
                <a:srgbClr val="D9D9D9"/>
              </a:solidFill>
            </a:endParaRPr>
          </a:p>
          <a:p>
            <a:pPr indent="0" lvl="0" marL="0" rtl="0" algn="l">
              <a:spcBef>
                <a:spcPts val="0"/>
              </a:spcBef>
              <a:spcAft>
                <a:spcPts val="0"/>
              </a:spcAft>
              <a:buNone/>
            </a:pPr>
            <a:r>
              <a:t/>
            </a:r>
            <a:endParaRPr>
              <a:solidFill>
                <a:srgbClr val="D9D9D9"/>
              </a:solidFill>
            </a:endParaRPr>
          </a:p>
          <a:p>
            <a:pPr indent="0" lvl="0" marL="0" rtl="0" algn="l">
              <a:spcBef>
                <a:spcPts val="0"/>
              </a:spcBef>
              <a:spcAft>
                <a:spcPts val="0"/>
              </a:spcAft>
              <a:buNone/>
            </a:pPr>
            <a:r>
              <a:rPr lang="en"/>
              <a:t>From pre- to post- intervention there were significant increases in </a:t>
            </a:r>
            <a:r>
              <a:rPr lang="en">
                <a:solidFill>
                  <a:schemeClr val="dk1"/>
                </a:solidFill>
              </a:rPr>
              <a:t>DECLARATIVE</a:t>
            </a:r>
            <a:r>
              <a:rPr lang="en">
                <a:solidFill>
                  <a:schemeClr val="dk1"/>
                </a:solidFill>
              </a:rPr>
              <a:t> </a:t>
            </a:r>
            <a:r>
              <a:rPr lang="en"/>
              <a:t>memory, which showed a linear </a:t>
            </a:r>
            <a:r>
              <a:rPr lang="en"/>
              <a:t>relationship</a:t>
            </a:r>
            <a:r>
              <a:rPr lang="en"/>
              <a:t> with decreases in Radial diffusivity, which is </a:t>
            </a:r>
            <a:r>
              <a:rPr lang="en"/>
              <a:t>generally accepted to indicate increases in integrity. </a:t>
            </a:r>
            <a:r>
              <a:rPr lang="en">
                <a:solidFill>
                  <a:schemeClr val="dk1"/>
                </a:solidFill>
              </a:rPr>
              <a:t>So this is consistent with most other studies of training related changes in WM</a:t>
            </a:r>
            <a:r>
              <a:rPr lang="en">
                <a:solidFill>
                  <a:srgbClr val="FF0000"/>
                </a:solidFill>
              </a:rPr>
              <a:t>.</a:t>
            </a:r>
            <a:r>
              <a:rPr lang="en"/>
              <a:t>  Whereas from post-intervention to the one year follow-up, we see a</a:t>
            </a:r>
            <a:r>
              <a:rPr lang="en">
                <a:solidFill>
                  <a:schemeClr val="dk1"/>
                </a:solidFill>
              </a:rPr>
              <a:t> positive interaction between decreases in DECLARATIVE memory  and decreases in RD values. Although counter-intuitive, this finding might contribute to the slower rate of memory decline in the meditation group compared to controls.</a:t>
            </a:r>
            <a:r>
              <a:rPr lang="en"/>
              <a:t> Thus, these results also support the idea that RD values are capturing important information about changes in white matter that promote cognition, not captured by FA values.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conclusion, I was interested in exploring the effect of mindfulness training on major white matter tracts associated with the hippocampus, given a significant number of studies suggesting that MBIs effect this region both structurally and functionally.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These results indicate that mindfulness training does in fact impact wm integrity in major white matter tracts within the hippocampus and promote cognitive performance, although the exact mechanisms through which these two variables are related merits further exploration.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Notably, </a:t>
            </a:r>
            <a:r>
              <a:rPr lang="en"/>
              <a:t>although</a:t>
            </a:r>
            <a:r>
              <a:rPr lang="en"/>
              <a:t> we see memory improvements in both groups pre- to post- intervention, these improvements are associated with different diffusion metrics. Although our results are somewhat confusing, this is typical for the cog training literature, in general. Even when compared in the same study, different types of cog training are associated with distinct patterns of WM changes, and the inter-relationship between FA, AD and RD is not always consistent with what is seen in cross-sectional aging studies.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We identified mindfulness-</a:t>
            </a:r>
            <a:r>
              <a:rPr lang="en">
                <a:solidFill>
                  <a:schemeClr val="dk1"/>
                </a:solidFill>
              </a:rPr>
              <a:t>related</a:t>
            </a:r>
            <a:r>
              <a:rPr lang="en">
                <a:solidFill>
                  <a:schemeClr val="dk1"/>
                </a:solidFill>
              </a:rPr>
              <a:t> changes in both the the fornix and uncinate fasciculus that </a:t>
            </a:r>
            <a:r>
              <a:rPr lang="en">
                <a:solidFill>
                  <a:schemeClr val="dk1"/>
                </a:solidFill>
              </a:rPr>
              <a:t>contributed to enhanced declarative memory suggesting that MT might have significant benefits for cognitive interventions designed to slow age-related cognitive decline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Given that this is one of the few investigations into the impact of mindfulness training on white matter integrity and the ambiguous </a:t>
            </a:r>
            <a:r>
              <a:rPr lang="en"/>
              <a:t>explanations</a:t>
            </a:r>
            <a:r>
              <a:rPr lang="en"/>
              <a:t> for FA decreases, future research which implements other neuroimaging modalities are needed to clarify cellular level changes contributing to FA such as crossing fibers and pruning.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There has been a plethora of research which have shown both structural and functional changes within the hippocampus following MBIs, while significantly less literature has looked into the impact of MBIs on white matter within the hippocampus in the context of aging. Based on previous literature, MBIs might be an important intervention for older adults to slow age-related neural degeneration and declines in cognitive performance.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As such, I decided to pursue an investigation to look into this using data collected in the Lazar Lab which focused on healthy cognitive aging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In order to further understand the role of white matter integrity, specifically in the hippocampus, we can utilize diffusion tensor imaging. DTI uses anisotropic diffusion to estimate axonal organization in the brain. Essentially, this form of imaging is capturing the diffusion of water molecules within our white matter tracts Molecules will diffuse differently along different tissue types and depending on the tissues’ integrity and architecture and so DTI will provide us information about these features.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One measure that we can infer these features of WM integrity from are fractional anisotropy values which describe the rate of anisotropic diffusion within a given tract and more generally, give information about white matter microstructural integrity where Higher FA values generally indicate increased white matter integrity.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5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05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050">
                <a:solidFill>
                  <a:srgbClr val="202122"/>
                </a:solidFill>
                <a:highlight>
                  <a:srgbClr val="FFFFFF"/>
                </a:highlight>
              </a:rPr>
              <a:t>FA is thought to reflect </a:t>
            </a:r>
            <a:r>
              <a:rPr lang="en" sz="1050">
                <a:solidFill>
                  <a:srgbClr val="DD3333"/>
                </a:solidFill>
                <a:highlight>
                  <a:srgbClr val="FFFFFF"/>
                </a:highlight>
                <a:uFill>
                  <a:noFill/>
                </a:uFill>
                <a:hlinkClick r:id="rId2">
                  <a:extLst>
                    <a:ext uri="{A12FA001-AC4F-418D-AE19-62706E023703}">
                      <ahyp:hlinkClr val="tx"/>
                    </a:ext>
                  </a:extLst>
                </a:hlinkClick>
              </a:rPr>
              <a:t>fiber density</a:t>
            </a:r>
            <a:r>
              <a:rPr lang="en" sz="1050">
                <a:solidFill>
                  <a:srgbClr val="202122"/>
                </a:solidFill>
                <a:highlight>
                  <a:srgbClr val="FFFFFF"/>
                </a:highlight>
              </a:rPr>
              <a:t>, </a:t>
            </a:r>
            <a:r>
              <a:rPr lang="en" sz="1050">
                <a:solidFill>
                  <a:srgbClr val="3366CC"/>
                </a:solidFill>
                <a:highlight>
                  <a:srgbClr val="FFFFFF"/>
                </a:highlight>
                <a:uFill>
                  <a:noFill/>
                </a:uFill>
                <a:hlinkClick r:id="rId3">
                  <a:extLst>
                    <a:ext uri="{A12FA001-AC4F-418D-AE19-62706E023703}">
                      <ahyp:hlinkClr val="tx"/>
                    </a:ext>
                  </a:extLst>
                </a:hlinkClick>
              </a:rPr>
              <a:t>axonal</a:t>
            </a:r>
            <a:r>
              <a:rPr lang="en" sz="1050">
                <a:solidFill>
                  <a:srgbClr val="202122"/>
                </a:solidFill>
                <a:highlight>
                  <a:srgbClr val="FFFFFF"/>
                </a:highlight>
              </a:rPr>
              <a:t> diameter, and </a:t>
            </a:r>
            <a:r>
              <a:rPr lang="en" sz="1050">
                <a:solidFill>
                  <a:srgbClr val="3366CC"/>
                </a:solidFill>
                <a:highlight>
                  <a:srgbClr val="FFFFFF"/>
                </a:highlight>
                <a:uFill>
                  <a:noFill/>
                </a:uFill>
                <a:hlinkClick r:id="rId4">
                  <a:extLst>
                    <a:ext uri="{A12FA001-AC4F-418D-AE19-62706E023703}">
                      <ahyp:hlinkClr val="tx"/>
                    </a:ext>
                  </a:extLst>
                </a:hlinkClick>
              </a:rPr>
              <a:t>myelination</a:t>
            </a:r>
            <a:r>
              <a:rPr lang="en" sz="1050">
                <a:solidFill>
                  <a:srgbClr val="202122"/>
                </a:solidFill>
                <a:highlight>
                  <a:srgbClr val="FFFFFF"/>
                </a:highlight>
              </a:rPr>
              <a:t> in </a:t>
            </a:r>
            <a:r>
              <a:rPr lang="en" sz="1050">
                <a:solidFill>
                  <a:srgbClr val="3366CC"/>
                </a:solidFill>
                <a:highlight>
                  <a:srgbClr val="FFFFFF"/>
                </a:highlight>
                <a:uFill>
                  <a:noFill/>
                </a:uFill>
                <a:hlinkClick r:id="rId5">
                  <a:extLst>
                    <a:ext uri="{A12FA001-AC4F-418D-AE19-62706E023703}">
                      <ahyp:hlinkClr val="tx"/>
                    </a:ext>
                  </a:extLst>
                </a:hlinkClick>
              </a:rPr>
              <a:t>white matter</a:t>
            </a:r>
            <a:r>
              <a:rPr lang="en" sz="1050">
                <a:solidFill>
                  <a:srgbClr val="202122"/>
                </a:solidFill>
                <a:highlight>
                  <a:srgbClr val="FFFFFF"/>
                </a:highlight>
              </a:rPr>
              <a:t>. </a:t>
            </a:r>
            <a:r>
              <a:rPr lang="en">
                <a:solidFill>
                  <a:schemeClr val="dk1"/>
                </a:solidFill>
              </a:rPr>
              <a:t>FA values range 0 and 1 where </a:t>
            </a:r>
            <a:r>
              <a:rPr lang="en" sz="1050">
                <a:solidFill>
                  <a:srgbClr val="202122"/>
                </a:solidFill>
                <a:highlight>
                  <a:srgbClr val="FFFFFF"/>
                </a:highlight>
              </a:rPr>
              <a:t>A value of zero indicates that diffusion is isotropic where a value of one means that diffusion occurs only along one axis and is fully restricted along all other directions.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was particularly interested in investigating the WM within two major tracts associated with the hippocampus: </a:t>
            </a:r>
            <a:endParaRPr/>
          </a:p>
          <a:p>
            <a:pPr indent="0" lvl="0" marL="0" rtl="0" algn="l">
              <a:lnSpc>
                <a:spcPct val="100000"/>
              </a:lnSpc>
              <a:spcBef>
                <a:spcPts val="0"/>
              </a:spcBef>
              <a:spcAft>
                <a:spcPts val="0"/>
              </a:spcAft>
              <a:buSzPts val="1100"/>
              <a:buNone/>
            </a:pPr>
            <a:r>
              <a:rPr lang="en"/>
              <a:t>The UF and fornix. The UF, labeled in this sagittal slice in yellow, is a major tract that connects the hippocampus to the amygdala and to frontal lobes. Previous literature has shown FA increases in the UF following an 8-week MT suggesting that this tract may be modifiable through MT. Furthermore, several studies, using computerized cognitive trainings have reported increases in FA within the fornix, a major output tract of the hippocampus and labeled here in pink. Research has also shown that decreases in WM integrity in this region correlate with decreases in performance on memory tasks, suggesting that this tract may be essential for cognitive performance.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 left sagittal view of pathways reconstructed automatically with TRACULA: fornix (magenta), uncinate fasciculus (UF) (yellow), dorsal portion of cingulum bundle (CBD) (teal), ventral portion of cingulum bundle (CBV). The distribution of each pathway is displayed as an isosurface over the T1 image of a randomly selected control participant.</a:t>
            </a:r>
            <a:endParaRPr/>
          </a:p>
          <a:p>
            <a:pPr indent="0" lvl="0" marL="0" rtl="0" algn="l">
              <a:lnSpc>
                <a:spcPct val="105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leads us to my present hypothesis: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test this hypothesis, I used data collected in the Lazar Lab’s aging study.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*neuroimaging completed at MGH*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0356b0a64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0356b0a64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Participants were randomized to one of two groups, either the MT group or the cognitive fitness training group, which served as our active control. From the 138 subjs, 96 </a:t>
            </a:r>
            <a:r>
              <a:rPr lang="en"/>
              <a:t>individuals</a:t>
            </a:r>
            <a:r>
              <a:rPr lang="en"/>
              <a:t> completed DTI. So in my present analysis, I was looking at 47 individuals within the MT group and 49 in the CFT group. Both interventions lasted 8 weeks and consisted of 1 hour weekly meetings plus 40 mins of daily practice, either MM or brain games such as puzzles, sudoku, depending on group allocations. And notably, the Mt </a:t>
            </a:r>
            <a:r>
              <a:rPr lang="en"/>
              <a:t>instruction</a:t>
            </a:r>
            <a:r>
              <a:rPr lang="en"/>
              <a:t> was derived from MBSR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Before getting into the results of my investigation, I want to first show you the results concerning the change in declarative memory which was also collected as a part of this study. We identified significant increases in declarative memory pre- to post-intervention across both groups. Notably, although both groups decreased from week 8 to week 52, the change in the mindfulness group was not significant. These changes in memory correlated with GM in the mindfulness, but not the control group. Relationships between performance on this task and hippocampal GM volumes has been well-established in other literature, as well.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5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5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5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5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5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5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5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5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5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5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5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847950"/>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en" sz="2800"/>
              <a:t>The Impact of Mindfulness Training on Declarative Memory Performance and Microstructural Integrity of Major White Matter Tracts Associated with the Hippocampus</a:t>
            </a:r>
            <a:endParaRPr b="1" sz="2800"/>
          </a:p>
        </p:txBody>
      </p:sp>
      <p:sp>
        <p:nvSpPr>
          <p:cNvPr id="55" name="Google Shape;55;p1"/>
          <p:cNvSpPr txBox="1"/>
          <p:nvPr>
            <p:ph idx="1" type="subTitle"/>
          </p:nvPr>
        </p:nvSpPr>
        <p:spPr>
          <a:xfrm>
            <a:off x="507950" y="2900538"/>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SzPts val="605"/>
              <a:buNone/>
            </a:pPr>
            <a:r>
              <a:rPr lang="en" sz="2155"/>
              <a:t>Elizabeth Kaplan, BS BA</a:t>
            </a:r>
            <a:endParaRPr sz="2155"/>
          </a:p>
          <a:p>
            <a:pPr indent="0" lvl="0" marL="0" rtl="0" algn="ctr">
              <a:lnSpc>
                <a:spcPct val="130000"/>
              </a:lnSpc>
              <a:spcBef>
                <a:spcPts val="0"/>
              </a:spcBef>
              <a:spcAft>
                <a:spcPts val="0"/>
              </a:spcAft>
              <a:buSzPts val="605"/>
              <a:buNone/>
            </a:pPr>
            <a:r>
              <a:rPr lang="en" sz="2155"/>
              <a:t>Brown University </a:t>
            </a:r>
            <a:endParaRPr sz="2155"/>
          </a:p>
          <a:p>
            <a:pPr indent="0" lvl="0" marL="0" rtl="0" algn="ctr">
              <a:lnSpc>
                <a:spcPct val="80000"/>
              </a:lnSpc>
              <a:spcBef>
                <a:spcPts val="0"/>
              </a:spcBef>
              <a:spcAft>
                <a:spcPts val="0"/>
              </a:spcAft>
              <a:buSzPts val="605"/>
              <a:buNone/>
            </a:pPr>
            <a:r>
              <a:t/>
            </a:r>
            <a:endParaRPr sz="2155"/>
          </a:p>
        </p:txBody>
      </p:sp>
      <p:pic>
        <p:nvPicPr>
          <p:cNvPr id="56" name="Google Shape;56;p1"/>
          <p:cNvPicPr preferRelativeResize="0"/>
          <p:nvPr/>
        </p:nvPicPr>
        <p:blipFill rotWithShape="1">
          <a:blip r:embed="rId3">
            <a:alphaModFix/>
          </a:blip>
          <a:srcRect b="0" l="0" r="0" t="0"/>
          <a:stretch/>
        </p:blipFill>
        <p:spPr>
          <a:xfrm>
            <a:off x="87019" y="4084599"/>
            <a:ext cx="907626" cy="1058901"/>
          </a:xfrm>
          <a:prstGeom prst="rect">
            <a:avLst/>
          </a:prstGeom>
          <a:noFill/>
          <a:ln>
            <a:noFill/>
          </a:ln>
        </p:spPr>
      </p:pic>
      <p:pic>
        <p:nvPicPr>
          <p:cNvPr id="57" name="Google Shape;57;p1"/>
          <p:cNvPicPr preferRelativeResize="0"/>
          <p:nvPr/>
        </p:nvPicPr>
        <p:blipFill rotWithShape="1">
          <a:blip r:embed="rId4">
            <a:alphaModFix/>
          </a:blip>
          <a:srcRect b="0" l="0" r="0" t="0"/>
          <a:stretch/>
        </p:blipFill>
        <p:spPr>
          <a:xfrm>
            <a:off x="1053750" y="4084600"/>
            <a:ext cx="878103" cy="1058900"/>
          </a:xfrm>
          <a:prstGeom prst="rect">
            <a:avLst/>
          </a:prstGeom>
          <a:noFill/>
          <a:ln>
            <a:noFill/>
          </a:ln>
        </p:spPr>
      </p:pic>
      <p:pic>
        <p:nvPicPr>
          <p:cNvPr id="58" name="Google Shape;58;p1"/>
          <p:cNvPicPr preferRelativeResize="0"/>
          <p:nvPr/>
        </p:nvPicPr>
        <p:blipFill rotWithShape="1">
          <a:blip r:embed="rId5">
            <a:alphaModFix/>
          </a:blip>
          <a:srcRect b="0" l="0" r="82937" t="0"/>
          <a:stretch/>
        </p:blipFill>
        <p:spPr>
          <a:xfrm>
            <a:off x="1990950" y="4021925"/>
            <a:ext cx="823200" cy="1121575"/>
          </a:xfrm>
          <a:prstGeom prst="rect">
            <a:avLst/>
          </a:prstGeom>
          <a:noFill/>
          <a:ln>
            <a:noFill/>
          </a:ln>
        </p:spPr>
      </p:pic>
      <p:sp>
        <p:nvSpPr>
          <p:cNvPr id="59" name="Google Shape;59;p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txBox="1"/>
          <p:nvPr>
            <p:ph type="title"/>
          </p:nvPr>
        </p:nvSpPr>
        <p:spPr>
          <a:xfrm>
            <a:off x="-223375" y="0"/>
            <a:ext cx="914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820">
                <a:solidFill>
                  <a:srgbClr val="6AA84F"/>
                </a:solidFill>
                <a:highlight>
                  <a:schemeClr val="lt1"/>
                </a:highlight>
              </a:rPr>
              <a:t>Uncinate Fasciculus</a:t>
            </a:r>
            <a:r>
              <a:rPr b="1" lang="en" sz="2820">
                <a:solidFill>
                  <a:srgbClr val="38761D"/>
                </a:solidFill>
              </a:rPr>
              <a:t> </a:t>
            </a:r>
            <a:endParaRPr b="1" sz="2820">
              <a:solidFill>
                <a:srgbClr val="38761D"/>
              </a:solidFill>
            </a:endParaRPr>
          </a:p>
        </p:txBody>
      </p:sp>
      <p:pic>
        <p:nvPicPr>
          <p:cNvPr id="134" name="Google Shape;134;p9" title="Chart"/>
          <p:cNvPicPr preferRelativeResize="0"/>
          <p:nvPr/>
        </p:nvPicPr>
        <p:blipFill rotWithShape="1">
          <a:blip r:embed="rId3">
            <a:alphaModFix/>
          </a:blip>
          <a:srcRect b="0" l="0" r="0" t="0"/>
          <a:stretch/>
        </p:blipFill>
        <p:spPr>
          <a:xfrm>
            <a:off x="0" y="895800"/>
            <a:ext cx="7569425" cy="4247701"/>
          </a:xfrm>
          <a:prstGeom prst="rect">
            <a:avLst/>
          </a:prstGeom>
          <a:noFill/>
          <a:ln>
            <a:noFill/>
          </a:ln>
        </p:spPr>
      </p:pic>
      <p:sp>
        <p:nvSpPr>
          <p:cNvPr id="135" name="Google Shape;135;p9"/>
          <p:cNvSpPr txBox="1"/>
          <p:nvPr/>
        </p:nvSpPr>
        <p:spPr>
          <a:xfrm>
            <a:off x="775775" y="2040100"/>
            <a:ext cx="125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chemeClr val="dk1"/>
                </a:solidFill>
                <a:latin typeface="Arial"/>
                <a:ea typeface="Arial"/>
                <a:cs typeface="Arial"/>
                <a:sym typeface="Arial"/>
              </a:rPr>
              <a:t>Mindfulness</a:t>
            </a:r>
            <a:endParaRPr b="1" i="1" sz="1400" u="none" cap="none" strike="noStrike">
              <a:solidFill>
                <a:schemeClr val="dk1"/>
              </a:solidFill>
              <a:latin typeface="Arial"/>
              <a:ea typeface="Arial"/>
              <a:cs typeface="Arial"/>
              <a:sym typeface="Arial"/>
            </a:endParaRPr>
          </a:p>
        </p:txBody>
      </p:sp>
      <p:sp>
        <p:nvSpPr>
          <p:cNvPr id="136" name="Google Shape;136;p9"/>
          <p:cNvSpPr txBox="1"/>
          <p:nvPr/>
        </p:nvSpPr>
        <p:spPr>
          <a:xfrm>
            <a:off x="1126475" y="3498388"/>
            <a:ext cx="90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chemeClr val="dk1"/>
                </a:solidFill>
                <a:latin typeface="Arial"/>
                <a:ea typeface="Arial"/>
                <a:cs typeface="Arial"/>
                <a:sym typeface="Arial"/>
              </a:rPr>
              <a:t>Control</a:t>
            </a:r>
            <a:endParaRPr b="1" i="1" sz="1400" u="none" cap="none" strike="noStrike">
              <a:solidFill>
                <a:schemeClr val="dk1"/>
              </a:solidFill>
              <a:latin typeface="Arial"/>
              <a:ea typeface="Arial"/>
              <a:cs typeface="Arial"/>
              <a:sym typeface="Arial"/>
            </a:endParaRPr>
          </a:p>
        </p:txBody>
      </p:sp>
      <p:sp>
        <p:nvSpPr>
          <p:cNvPr id="137" name="Google Shape;137;p9"/>
          <p:cNvSpPr txBox="1"/>
          <p:nvPr/>
        </p:nvSpPr>
        <p:spPr>
          <a:xfrm rot="-5400000">
            <a:off x="-462375" y="2522950"/>
            <a:ext cx="145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FA Values</a:t>
            </a:r>
            <a:endParaRPr b="1" i="0" sz="2000" u="none" cap="none" strike="noStrike">
              <a:solidFill>
                <a:schemeClr val="dk1"/>
              </a:solidFill>
              <a:highlight>
                <a:schemeClr val="lt1"/>
              </a:highlight>
              <a:latin typeface="Arial"/>
              <a:ea typeface="Arial"/>
              <a:cs typeface="Arial"/>
              <a:sym typeface="Arial"/>
            </a:endParaRPr>
          </a:p>
        </p:txBody>
      </p:sp>
      <p:sp>
        <p:nvSpPr>
          <p:cNvPr id="138" name="Google Shape;138;p9"/>
          <p:cNvSpPr txBox="1"/>
          <p:nvPr/>
        </p:nvSpPr>
        <p:spPr>
          <a:xfrm>
            <a:off x="1434650" y="4696625"/>
            <a:ext cx="1254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0</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139" name="Google Shape;139;p9"/>
          <p:cNvSpPr txBox="1"/>
          <p:nvPr/>
        </p:nvSpPr>
        <p:spPr>
          <a:xfrm>
            <a:off x="3553050" y="4696625"/>
            <a:ext cx="1254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8</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p:txBody>
      </p:sp>
      <p:sp>
        <p:nvSpPr>
          <p:cNvPr id="140" name="Google Shape;140;p9"/>
          <p:cNvSpPr txBox="1"/>
          <p:nvPr/>
        </p:nvSpPr>
        <p:spPr>
          <a:xfrm>
            <a:off x="5605750" y="4696625"/>
            <a:ext cx="1374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52</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p:txBody>
      </p:sp>
      <p:pic>
        <p:nvPicPr>
          <p:cNvPr id="141" name="Google Shape;141;p9"/>
          <p:cNvPicPr preferRelativeResize="0"/>
          <p:nvPr/>
        </p:nvPicPr>
        <p:blipFill rotWithShape="1">
          <a:blip r:embed="rId4">
            <a:alphaModFix/>
          </a:blip>
          <a:srcRect b="0" l="4293" r="7546" t="0"/>
          <a:stretch/>
        </p:blipFill>
        <p:spPr>
          <a:xfrm>
            <a:off x="6980050" y="0"/>
            <a:ext cx="2163950" cy="1785451"/>
          </a:xfrm>
          <a:prstGeom prst="rect">
            <a:avLst/>
          </a:prstGeom>
          <a:noFill/>
          <a:ln>
            <a:noFill/>
          </a:ln>
        </p:spPr>
      </p:pic>
      <p:pic>
        <p:nvPicPr>
          <p:cNvPr id="142" name="Google Shape;142;p9"/>
          <p:cNvPicPr preferRelativeResize="0"/>
          <p:nvPr/>
        </p:nvPicPr>
        <p:blipFill rotWithShape="1">
          <a:blip r:embed="rId5">
            <a:alphaModFix/>
          </a:blip>
          <a:srcRect b="0" l="0" r="0" t="0"/>
          <a:stretch/>
        </p:blipFill>
        <p:spPr>
          <a:xfrm>
            <a:off x="6772558" y="2040100"/>
            <a:ext cx="2248193" cy="1458300"/>
          </a:xfrm>
          <a:prstGeom prst="rect">
            <a:avLst/>
          </a:prstGeom>
          <a:noFill/>
          <a:ln cap="flat" cmpd="sng" w="38100">
            <a:solidFill>
              <a:schemeClr val="dk2"/>
            </a:solidFill>
            <a:prstDash val="solid"/>
            <a:round/>
            <a:headEnd len="sm" w="sm" type="none"/>
            <a:tailEnd len="sm" w="sm" type="none"/>
          </a:ln>
        </p:spPr>
      </p:pic>
      <p:sp>
        <p:nvSpPr>
          <p:cNvPr id="143" name="Google Shape;143;p9"/>
          <p:cNvSpPr txBox="1"/>
          <p:nvPr/>
        </p:nvSpPr>
        <p:spPr>
          <a:xfrm>
            <a:off x="1126475" y="398625"/>
            <a:ext cx="64443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Arial"/>
                <a:ea typeface="Arial"/>
                <a:cs typeface="Arial"/>
                <a:sym typeface="Arial"/>
              </a:rPr>
              <a:t>Right GxT </a:t>
            </a:r>
            <a:endParaRPr b="1"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Arial"/>
                <a:ea typeface="Arial"/>
                <a:cs typeface="Arial"/>
                <a:sym typeface="Arial"/>
              </a:rPr>
              <a:t>F = 2.77    p = </a:t>
            </a:r>
            <a:r>
              <a:rPr b="1" i="0" lang="en" sz="1900" u="none" cap="none" strike="noStrike">
                <a:solidFill>
                  <a:schemeClr val="dk1"/>
                </a:solidFill>
                <a:latin typeface="Arial"/>
                <a:ea typeface="Arial"/>
                <a:cs typeface="Arial"/>
                <a:sym typeface="Arial"/>
              </a:rPr>
              <a:t>0.0662</a:t>
            </a:r>
            <a:endParaRPr b="1" i="0" sz="1900" u="none" cap="none" strike="noStrike">
              <a:solidFill>
                <a:srgbClr val="000000"/>
              </a:solidFill>
              <a:latin typeface="Arial"/>
              <a:ea typeface="Arial"/>
              <a:cs typeface="Arial"/>
              <a:sym typeface="Arial"/>
            </a:endParaRPr>
          </a:p>
        </p:txBody>
      </p:sp>
      <p:sp>
        <p:nvSpPr>
          <p:cNvPr id="144" name="Google Shape;1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45" name="Google Shape;145;p9"/>
          <p:cNvSpPr txBox="1"/>
          <p:nvPr/>
        </p:nvSpPr>
        <p:spPr>
          <a:xfrm>
            <a:off x="775775" y="2434563"/>
            <a:ext cx="125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Mindfulness</a:t>
            </a:r>
            <a:endParaRPr b="1" i="1">
              <a:solidFill>
                <a:schemeClr val="dk1"/>
              </a:solidFill>
            </a:endParaRPr>
          </a:p>
        </p:txBody>
      </p:sp>
      <p:sp>
        <p:nvSpPr>
          <p:cNvPr id="146" name="Google Shape;146;p9"/>
          <p:cNvSpPr txBox="1"/>
          <p:nvPr/>
        </p:nvSpPr>
        <p:spPr>
          <a:xfrm>
            <a:off x="1126475" y="3186850"/>
            <a:ext cx="9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Control</a:t>
            </a:r>
            <a:endParaRPr b="1" i="1">
              <a:solidFill>
                <a:schemeClr val="dk1"/>
              </a:solidFill>
            </a:endParaRPr>
          </a:p>
        </p:txBody>
      </p:sp>
      <p:sp>
        <p:nvSpPr>
          <p:cNvPr id="147" name="Google Shape;147;p9"/>
          <p:cNvSpPr txBox="1"/>
          <p:nvPr/>
        </p:nvSpPr>
        <p:spPr>
          <a:xfrm>
            <a:off x="6858000" y="3766900"/>
            <a:ext cx="2163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sz="1600"/>
              <a:t>Age, Practice time &amp; Baseline FA vals controlled for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0" title="Chart"/>
          <p:cNvPicPr preferRelativeResize="0"/>
          <p:nvPr/>
        </p:nvPicPr>
        <p:blipFill rotWithShape="1">
          <a:blip r:embed="rId3">
            <a:alphaModFix/>
          </a:blip>
          <a:srcRect b="0" l="0" r="0" t="0"/>
          <a:stretch/>
        </p:blipFill>
        <p:spPr>
          <a:xfrm>
            <a:off x="319675" y="1261250"/>
            <a:ext cx="7081201" cy="3850426"/>
          </a:xfrm>
          <a:prstGeom prst="rect">
            <a:avLst/>
          </a:prstGeom>
          <a:noFill/>
          <a:ln>
            <a:noFill/>
          </a:ln>
        </p:spPr>
      </p:pic>
      <p:sp>
        <p:nvSpPr>
          <p:cNvPr id="153" name="Google Shape;153;p10"/>
          <p:cNvSpPr txBox="1"/>
          <p:nvPr>
            <p:ph type="title"/>
          </p:nvPr>
        </p:nvSpPr>
        <p:spPr>
          <a:xfrm>
            <a:off x="-164000" y="0"/>
            <a:ext cx="914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820">
                <a:solidFill>
                  <a:srgbClr val="FF00FF"/>
                </a:solidFill>
                <a:highlight>
                  <a:schemeClr val="lt1"/>
                </a:highlight>
              </a:rPr>
              <a:t>Fornix of Hippocampus</a:t>
            </a:r>
            <a:endParaRPr b="1" sz="2820">
              <a:solidFill>
                <a:srgbClr val="FF00FF"/>
              </a:solidFill>
              <a:highlight>
                <a:schemeClr val="lt1"/>
              </a:highlight>
            </a:endParaRPr>
          </a:p>
        </p:txBody>
      </p:sp>
      <p:pic>
        <p:nvPicPr>
          <p:cNvPr id="154" name="Google Shape;154;p10"/>
          <p:cNvPicPr preferRelativeResize="0"/>
          <p:nvPr/>
        </p:nvPicPr>
        <p:blipFill rotWithShape="1">
          <a:blip r:embed="rId4">
            <a:alphaModFix/>
          </a:blip>
          <a:srcRect b="0" l="0" r="0" t="0"/>
          <a:stretch/>
        </p:blipFill>
        <p:spPr>
          <a:xfrm>
            <a:off x="7028575" y="0"/>
            <a:ext cx="2085900" cy="1721049"/>
          </a:xfrm>
          <a:prstGeom prst="rect">
            <a:avLst/>
          </a:prstGeom>
          <a:noFill/>
          <a:ln>
            <a:noFill/>
          </a:ln>
        </p:spPr>
      </p:pic>
      <p:sp>
        <p:nvSpPr>
          <p:cNvPr id="155" name="Google Shape;155;p10"/>
          <p:cNvSpPr txBox="1"/>
          <p:nvPr/>
        </p:nvSpPr>
        <p:spPr>
          <a:xfrm>
            <a:off x="1301475" y="1714600"/>
            <a:ext cx="131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Arial"/>
                <a:ea typeface="Arial"/>
                <a:cs typeface="Arial"/>
                <a:sym typeface="Arial"/>
              </a:rPr>
              <a:t>Mindfulness</a:t>
            </a:r>
            <a:endParaRPr b="1" i="1" sz="1400" u="none" cap="none" strike="noStrike">
              <a:solidFill>
                <a:srgbClr val="000000"/>
              </a:solidFill>
              <a:latin typeface="Arial"/>
              <a:ea typeface="Arial"/>
              <a:cs typeface="Arial"/>
              <a:sym typeface="Arial"/>
            </a:endParaRPr>
          </a:p>
        </p:txBody>
      </p:sp>
      <p:sp>
        <p:nvSpPr>
          <p:cNvPr id="156" name="Google Shape;156;p10"/>
          <p:cNvSpPr txBox="1"/>
          <p:nvPr/>
        </p:nvSpPr>
        <p:spPr>
          <a:xfrm>
            <a:off x="1572800" y="2777700"/>
            <a:ext cx="94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rgbClr val="000000"/>
                </a:solidFill>
                <a:latin typeface="Arial"/>
                <a:ea typeface="Arial"/>
                <a:cs typeface="Arial"/>
                <a:sym typeface="Arial"/>
              </a:rPr>
              <a:t>Control</a:t>
            </a:r>
            <a:endParaRPr b="1" i="1" sz="1400" u="none" cap="none" strike="noStrike">
              <a:solidFill>
                <a:srgbClr val="000000"/>
              </a:solidFill>
              <a:latin typeface="Arial"/>
              <a:ea typeface="Arial"/>
              <a:cs typeface="Arial"/>
              <a:sym typeface="Arial"/>
            </a:endParaRPr>
          </a:p>
        </p:txBody>
      </p:sp>
      <p:sp>
        <p:nvSpPr>
          <p:cNvPr id="157" name="Google Shape;157;p10"/>
          <p:cNvSpPr txBox="1"/>
          <p:nvPr/>
        </p:nvSpPr>
        <p:spPr>
          <a:xfrm>
            <a:off x="7662100" y="1714600"/>
            <a:ext cx="131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0"/>
          <p:cNvSpPr txBox="1"/>
          <p:nvPr/>
        </p:nvSpPr>
        <p:spPr>
          <a:xfrm>
            <a:off x="1572800" y="4619075"/>
            <a:ext cx="1115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0</a:t>
            </a:r>
            <a:r>
              <a:rPr b="0" i="0" lang="en"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p:txBody>
      </p:sp>
      <p:sp>
        <p:nvSpPr>
          <p:cNvPr id="159" name="Google Shape;159;p10"/>
          <p:cNvSpPr txBox="1"/>
          <p:nvPr/>
        </p:nvSpPr>
        <p:spPr>
          <a:xfrm>
            <a:off x="3659350" y="4619075"/>
            <a:ext cx="1317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8</a:t>
            </a:r>
            <a:endParaRPr b="0" i="0" sz="1400" u="none" cap="none" strike="noStrike">
              <a:solidFill>
                <a:srgbClr val="000000"/>
              </a:solidFill>
              <a:latin typeface="Arial"/>
              <a:ea typeface="Arial"/>
              <a:cs typeface="Arial"/>
              <a:sym typeface="Arial"/>
            </a:endParaRPr>
          </a:p>
        </p:txBody>
      </p:sp>
      <p:sp>
        <p:nvSpPr>
          <p:cNvPr id="160" name="Google Shape;160;p10"/>
          <p:cNvSpPr txBox="1"/>
          <p:nvPr/>
        </p:nvSpPr>
        <p:spPr>
          <a:xfrm>
            <a:off x="5755775" y="4615075"/>
            <a:ext cx="1317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52</a:t>
            </a:r>
            <a:endParaRPr b="0" i="0" sz="1400" u="none" cap="none" strike="noStrike">
              <a:solidFill>
                <a:srgbClr val="000000"/>
              </a:solidFill>
              <a:latin typeface="Arial"/>
              <a:ea typeface="Arial"/>
              <a:cs typeface="Arial"/>
              <a:sym typeface="Arial"/>
            </a:endParaRPr>
          </a:p>
        </p:txBody>
      </p:sp>
      <p:sp>
        <p:nvSpPr>
          <p:cNvPr id="161" name="Google Shape;161;p10"/>
          <p:cNvSpPr txBox="1"/>
          <p:nvPr/>
        </p:nvSpPr>
        <p:spPr>
          <a:xfrm>
            <a:off x="2061650" y="4665275"/>
            <a:ext cx="612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0"/>
          <p:cNvSpPr txBox="1"/>
          <p:nvPr/>
        </p:nvSpPr>
        <p:spPr>
          <a:xfrm rot="-5400000">
            <a:off x="-198723" y="2813400"/>
            <a:ext cx="152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highlight>
                  <a:schemeClr val="lt1"/>
                </a:highlight>
                <a:latin typeface="Arial"/>
                <a:ea typeface="Arial"/>
                <a:cs typeface="Arial"/>
                <a:sym typeface="Arial"/>
              </a:rPr>
              <a:t>FA Values</a:t>
            </a:r>
            <a:endParaRPr b="1" i="0" sz="2000" u="none" cap="none" strike="noStrike">
              <a:solidFill>
                <a:srgbClr val="000000"/>
              </a:solidFill>
              <a:highlight>
                <a:schemeClr val="lt1"/>
              </a:highlight>
              <a:latin typeface="Arial"/>
              <a:ea typeface="Arial"/>
              <a:cs typeface="Arial"/>
              <a:sym typeface="Arial"/>
            </a:endParaRPr>
          </a:p>
        </p:txBody>
      </p:sp>
      <p:pic>
        <p:nvPicPr>
          <p:cNvPr id="163" name="Google Shape;163;p10"/>
          <p:cNvPicPr preferRelativeResize="0"/>
          <p:nvPr/>
        </p:nvPicPr>
        <p:blipFill rotWithShape="1">
          <a:blip r:embed="rId5">
            <a:alphaModFix/>
          </a:blip>
          <a:srcRect b="0" l="0" r="0" t="0"/>
          <a:stretch/>
        </p:blipFill>
        <p:spPr>
          <a:xfrm>
            <a:off x="7073675" y="1891275"/>
            <a:ext cx="1995700" cy="1405225"/>
          </a:xfrm>
          <a:prstGeom prst="rect">
            <a:avLst/>
          </a:prstGeom>
          <a:noFill/>
          <a:ln cap="flat" cmpd="sng" w="38100">
            <a:solidFill>
              <a:schemeClr val="dk2"/>
            </a:solidFill>
            <a:prstDash val="solid"/>
            <a:round/>
            <a:headEnd len="sm" w="sm" type="none"/>
            <a:tailEnd len="sm" w="sm" type="none"/>
          </a:ln>
        </p:spPr>
      </p:pic>
      <p:sp>
        <p:nvSpPr>
          <p:cNvPr id="164" name="Google Shape;164;p10"/>
          <p:cNvSpPr txBox="1"/>
          <p:nvPr/>
        </p:nvSpPr>
        <p:spPr>
          <a:xfrm>
            <a:off x="777700" y="456675"/>
            <a:ext cx="70812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Within-Mindfulness </a:t>
            </a:r>
            <a:endParaRPr b="1"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L Fornix : p = </a:t>
            </a:r>
            <a:r>
              <a:rPr b="1" i="0" lang="en" sz="1800" u="none" cap="none" strike="noStrike">
                <a:solidFill>
                  <a:schemeClr val="dk1"/>
                </a:solidFill>
                <a:latin typeface="Arial"/>
                <a:ea typeface="Arial"/>
                <a:cs typeface="Arial"/>
                <a:sym typeface="Arial"/>
              </a:rPr>
              <a:t>0.0150</a:t>
            </a:r>
            <a:endParaRPr b="1"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R Fornix: p = 0.0330</a:t>
            </a:r>
            <a:endParaRPr b="1" i="0" sz="1800" u="none" cap="none" strike="noStrike">
              <a:solidFill>
                <a:srgbClr val="000000"/>
              </a:solidFill>
              <a:latin typeface="Arial"/>
              <a:ea typeface="Arial"/>
              <a:cs typeface="Arial"/>
              <a:sym typeface="Arial"/>
            </a:endParaRPr>
          </a:p>
        </p:txBody>
      </p:sp>
      <p:sp>
        <p:nvSpPr>
          <p:cNvPr id="165" name="Google Shape;16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66" name="Google Shape;166;p10"/>
          <p:cNvSpPr txBox="1"/>
          <p:nvPr/>
        </p:nvSpPr>
        <p:spPr>
          <a:xfrm>
            <a:off x="1206925" y="2171550"/>
            <a:ext cx="12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Mindfulness</a:t>
            </a:r>
            <a:endParaRPr b="1" i="1">
              <a:solidFill>
                <a:schemeClr val="dk1"/>
              </a:solidFill>
            </a:endParaRPr>
          </a:p>
        </p:txBody>
      </p:sp>
      <p:sp>
        <p:nvSpPr>
          <p:cNvPr id="167" name="Google Shape;167;p10"/>
          <p:cNvSpPr txBox="1"/>
          <p:nvPr/>
        </p:nvSpPr>
        <p:spPr>
          <a:xfrm>
            <a:off x="7313575" y="3495575"/>
            <a:ext cx="1800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r>
              <a:rPr lang="en" sz="1600">
                <a:solidFill>
                  <a:schemeClr val="dk1"/>
                </a:solidFill>
              </a:rPr>
              <a:t>Age, Practice time &amp; Baseline FA vals controlled for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Hypothesis II:</a:t>
            </a:r>
            <a:r>
              <a:rPr lang="en"/>
              <a:t> Significant changes in </a:t>
            </a:r>
            <a:r>
              <a:rPr lang="en">
                <a:solidFill>
                  <a:srgbClr val="FF0000"/>
                </a:solidFill>
              </a:rPr>
              <a:t>FA</a:t>
            </a:r>
            <a:r>
              <a:rPr lang="en"/>
              <a:t> values within the </a:t>
            </a:r>
            <a:r>
              <a:rPr lang="en">
                <a:solidFill>
                  <a:srgbClr val="38761D"/>
                </a:solidFill>
              </a:rPr>
              <a:t>UF</a:t>
            </a:r>
            <a:r>
              <a:rPr lang="en"/>
              <a:t> and the </a:t>
            </a:r>
            <a:r>
              <a:rPr lang="en">
                <a:solidFill>
                  <a:srgbClr val="FF00FF"/>
                </a:solidFill>
              </a:rPr>
              <a:t>Fornix of Hippocampus</a:t>
            </a:r>
            <a:r>
              <a:rPr lang="en"/>
              <a:t> will correlate with increases in measures of declarative memory.</a:t>
            </a:r>
            <a:endParaRPr/>
          </a:p>
          <a:p>
            <a:pPr indent="0" lvl="0" marL="0" rtl="0" algn="ctr">
              <a:lnSpc>
                <a:spcPct val="100000"/>
              </a:lnSpc>
              <a:spcBef>
                <a:spcPts val="0"/>
              </a:spcBef>
              <a:spcAft>
                <a:spcPts val="0"/>
              </a:spcAft>
              <a:buSzPct val="111111"/>
              <a:buNone/>
            </a:pPr>
            <a:r>
              <a:t/>
            </a:r>
            <a:endParaRPr>
              <a:latin typeface="EB Garamond"/>
              <a:ea typeface="EB Garamond"/>
              <a:cs typeface="EB Garamond"/>
              <a:sym typeface="EB Garamond"/>
            </a:endParaRPr>
          </a:p>
        </p:txBody>
      </p:sp>
      <p:sp>
        <p:nvSpPr>
          <p:cNvPr id="173" name="Google Shape;17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No Relationship between </a:t>
            </a:r>
            <a:r>
              <a:rPr lang="en">
                <a:solidFill>
                  <a:srgbClr val="DD3333"/>
                </a:solidFill>
              </a:rPr>
              <a:t>FA</a:t>
            </a:r>
            <a:r>
              <a:rPr lang="en"/>
              <a:t> values within the </a:t>
            </a:r>
            <a:r>
              <a:rPr lang="en">
                <a:solidFill>
                  <a:srgbClr val="6AA84F"/>
                </a:solidFill>
              </a:rPr>
              <a:t>Uncinate Fasciculus</a:t>
            </a:r>
            <a:r>
              <a:rPr lang="en"/>
              <a:t> and the </a:t>
            </a:r>
            <a:r>
              <a:rPr lang="en">
                <a:solidFill>
                  <a:srgbClr val="FF00FF"/>
                </a:solidFill>
              </a:rPr>
              <a:t>Fornix of Hippocampus </a:t>
            </a:r>
            <a:r>
              <a:rPr lang="en"/>
              <a:t>and measures of declarative memory.</a:t>
            </a:r>
            <a:endParaRPr/>
          </a:p>
        </p:txBody>
      </p:sp>
      <p:sp>
        <p:nvSpPr>
          <p:cNvPr id="179" name="Google Shape;17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3"/>
          <p:cNvSpPr txBox="1"/>
          <p:nvPr>
            <p:ph type="title"/>
          </p:nvPr>
        </p:nvSpPr>
        <p:spPr>
          <a:xfrm>
            <a:off x="311700" y="202840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en"/>
              <a:t>Exploratory Investigation </a:t>
            </a:r>
            <a:endParaRPr b="1"/>
          </a:p>
        </p:txBody>
      </p:sp>
      <p:sp>
        <p:nvSpPr>
          <p:cNvPr id="185" name="Google Shape;185;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14"/>
          <p:cNvPicPr preferRelativeResize="0"/>
          <p:nvPr/>
        </p:nvPicPr>
        <p:blipFill rotWithShape="1">
          <a:blip r:embed="rId3">
            <a:alphaModFix/>
          </a:blip>
          <a:srcRect b="0" l="0" r="0" t="0"/>
          <a:stretch/>
        </p:blipFill>
        <p:spPr>
          <a:xfrm>
            <a:off x="5196600" y="945550"/>
            <a:ext cx="4325226" cy="3488875"/>
          </a:xfrm>
          <a:prstGeom prst="rect">
            <a:avLst/>
          </a:prstGeom>
          <a:noFill/>
          <a:ln>
            <a:noFill/>
          </a:ln>
        </p:spPr>
      </p:pic>
      <p:sp>
        <p:nvSpPr>
          <p:cNvPr id="191" name="Google Shape;191;p14"/>
          <p:cNvSpPr txBox="1"/>
          <p:nvPr>
            <p:ph type="title"/>
          </p:nvPr>
        </p:nvSpPr>
        <p:spPr>
          <a:xfrm>
            <a:off x="311700" y="1730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820"/>
              <a:t>Exploratory Tracts of Interest</a:t>
            </a:r>
            <a:endParaRPr b="1" sz="2820"/>
          </a:p>
        </p:txBody>
      </p:sp>
      <p:sp>
        <p:nvSpPr>
          <p:cNvPr id="192" name="Google Shape;192;p14"/>
          <p:cNvSpPr txBox="1"/>
          <p:nvPr>
            <p:ph idx="1" type="body"/>
          </p:nvPr>
        </p:nvSpPr>
        <p:spPr>
          <a:xfrm>
            <a:off x="0" y="1300195"/>
            <a:ext cx="5196600" cy="12714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Clr>
                <a:srgbClr val="FFFFFF"/>
              </a:buClr>
              <a:buSzPts val="2800"/>
              <a:buChar char="●"/>
            </a:pPr>
            <a:r>
              <a:rPr b="1" lang="en" sz="2800">
                <a:solidFill>
                  <a:srgbClr val="FFFFFF"/>
                </a:solidFill>
                <a:highlight>
                  <a:srgbClr val="0000FF"/>
                </a:highlight>
              </a:rPr>
              <a:t>Cingulum Bundle - Ventral </a:t>
            </a:r>
            <a:r>
              <a:rPr lang="en" sz="2700">
                <a:solidFill>
                  <a:srgbClr val="666666"/>
                </a:solidFill>
              </a:rPr>
              <a:t>- Major Input to Hippocampus</a:t>
            </a:r>
            <a:endParaRPr sz="2700">
              <a:solidFill>
                <a:srgbClr val="666666"/>
              </a:solidFill>
            </a:endParaRPr>
          </a:p>
          <a:p>
            <a:pPr indent="0" lvl="0" marL="457200" rtl="0" algn="l">
              <a:lnSpc>
                <a:spcPct val="115000"/>
              </a:lnSpc>
              <a:spcBef>
                <a:spcPts val="0"/>
              </a:spcBef>
              <a:spcAft>
                <a:spcPts val="0"/>
              </a:spcAft>
              <a:buNone/>
            </a:pPr>
            <a:r>
              <a:rPr lang="en" sz="2700">
                <a:solidFill>
                  <a:srgbClr val="666666"/>
                </a:solidFill>
              </a:rPr>
              <a:t>- Supports memory, executive function </a:t>
            </a:r>
            <a:endParaRPr sz="2700">
              <a:solidFill>
                <a:srgbClr val="666666"/>
              </a:solidFill>
            </a:endParaRPr>
          </a:p>
          <a:p>
            <a:pPr indent="0" lvl="0" marL="0" rtl="0" algn="l">
              <a:lnSpc>
                <a:spcPct val="115000"/>
              </a:lnSpc>
              <a:spcBef>
                <a:spcPts val="1200"/>
              </a:spcBef>
              <a:spcAft>
                <a:spcPts val="1200"/>
              </a:spcAft>
              <a:buSzPts val="1800"/>
              <a:buNone/>
            </a:pPr>
            <a:r>
              <a:t/>
            </a:r>
            <a:endParaRPr sz="2800">
              <a:solidFill>
                <a:schemeClr val="lt1"/>
              </a:solidFill>
              <a:highlight>
                <a:srgbClr val="B908D6"/>
              </a:highlight>
            </a:endParaRPr>
          </a:p>
        </p:txBody>
      </p:sp>
      <p:pic>
        <p:nvPicPr>
          <p:cNvPr id="193" name="Google Shape;193;p14"/>
          <p:cNvPicPr preferRelativeResize="0"/>
          <p:nvPr/>
        </p:nvPicPr>
        <p:blipFill rotWithShape="1">
          <a:blip r:embed="rId4">
            <a:alphaModFix/>
          </a:blip>
          <a:srcRect b="0" l="0" r="0" t="0"/>
          <a:stretch/>
        </p:blipFill>
        <p:spPr>
          <a:xfrm>
            <a:off x="5196588" y="960063"/>
            <a:ext cx="4325226" cy="3488875"/>
          </a:xfrm>
          <a:prstGeom prst="rect">
            <a:avLst/>
          </a:prstGeom>
          <a:noFill/>
          <a:ln>
            <a:noFill/>
          </a:ln>
        </p:spPr>
      </p:pic>
      <p:sp>
        <p:nvSpPr>
          <p:cNvPr id="194" name="Google Shape;194;p14"/>
          <p:cNvSpPr txBox="1"/>
          <p:nvPr/>
        </p:nvSpPr>
        <p:spPr>
          <a:xfrm>
            <a:off x="-102750" y="3291350"/>
            <a:ext cx="5402100" cy="15738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15000"/>
              </a:lnSpc>
              <a:spcBef>
                <a:spcPts val="0"/>
              </a:spcBef>
              <a:spcAft>
                <a:spcPts val="0"/>
              </a:spcAft>
              <a:buClr>
                <a:schemeClr val="lt1"/>
              </a:buClr>
              <a:buSzPts val="2800"/>
              <a:buFont typeface="Arial"/>
              <a:buChar char="●"/>
            </a:pPr>
            <a:r>
              <a:rPr b="1" i="0" lang="en" sz="2800" u="none" cap="none" strike="noStrike">
                <a:solidFill>
                  <a:schemeClr val="lt1"/>
                </a:solidFill>
                <a:highlight>
                  <a:srgbClr val="B908D6"/>
                </a:highlight>
                <a:latin typeface="Arial"/>
                <a:ea typeface="Arial"/>
                <a:cs typeface="Arial"/>
                <a:sym typeface="Arial"/>
              </a:rPr>
              <a:t>Cingulum Bundle - Dorsal   </a:t>
            </a:r>
            <a:r>
              <a:rPr b="0" i="0" lang="en" sz="2700" u="none" cap="none" strike="noStrike">
                <a:solidFill>
                  <a:srgbClr val="666666"/>
                </a:solidFill>
                <a:latin typeface="Arial"/>
                <a:ea typeface="Arial"/>
                <a:cs typeface="Arial"/>
                <a:sym typeface="Arial"/>
              </a:rPr>
              <a:t>- Major Input to Hippocampus</a:t>
            </a:r>
            <a:endParaRPr b="0" i="0" sz="2700" u="none" cap="none" strike="noStrike">
              <a:solidFill>
                <a:srgbClr val="666666"/>
              </a:solidFill>
              <a:latin typeface="Arial"/>
              <a:ea typeface="Arial"/>
              <a:cs typeface="Arial"/>
              <a:sym typeface="Arial"/>
            </a:endParaRPr>
          </a:p>
          <a:p>
            <a:pPr indent="0" lvl="0" marL="457200" marR="0" rtl="0" algn="l">
              <a:lnSpc>
                <a:spcPct val="115000"/>
              </a:lnSpc>
              <a:spcBef>
                <a:spcPts val="0"/>
              </a:spcBef>
              <a:spcAft>
                <a:spcPts val="0"/>
              </a:spcAft>
              <a:buNone/>
            </a:pPr>
            <a:r>
              <a:rPr lang="en" sz="2700">
                <a:solidFill>
                  <a:srgbClr val="666666"/>
                </a:solidFill>
              </a:rPr>
              <a:t>- Cognitive control </a:t>
            </a:r>
            <a:endParaRPr sz="2700">
              <a:solidFill>
                <a:srgbClr val="666666"/>
              </a:solidFill>
            </a:endParaRPr>
          </a:p>
        </p:txBody>
      </p:sp>
      <p:sp>
        <p:nvSpPr>
          <p:cNvPr id="195" name="Google Shape;19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15" title="Chart"/>
          <p:cNvPicPr preferRelativeResize="0"/>
          <p:nvPr/>
        </p:nvPicPr>
        <p:blipFill>
          <a:blip r:embed="rId3">
            <a:alphaModFix/>
          </a:blip>
          <a:stretch>
            <a:fillRect/>
          </a:stretch>
        </p:blipFill>
        <p:spPr>
          <a:xfrm>
            <a:off x="525275" y="962332"/>
            <a:ext cx="6699950" cy="4181158"/>
          </a:xfrm>
          <a:prstGeom prst="rect">
            <a:avLst/>
          </a:prstGeom>
          <a:noFill/>
          <a:ln>
            <a:noFill/>
          </a:ln>
        </p:spPr>
      </p:pic>
      <p:sp>
        <p:nvSpPr>
          <p:cNvPr id="201" name="Google Shape;201;p15"/>
          <p:cNvSpPr txBox="1"/>
          <p:nvPr>
            <p:ph type="title"/>
          </p:nvPr>
        </p:nvSpPr>
        <p:spPr>
          <a:xfrm>
            <a:off x="1798963" y="0"/>
            <a:ext cx="4283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0000FF"/>
                </a:solidFill>
                <a:highlight>
                  <a:schemeClr val="lt1"/>
                </a:highlight>
              </a:rPr>
              <a:t>Cingulum Bundle - Ventral</a:t>
            </a:r>
            <a:r>
              <a:rPr b="1" lang="en">
                <a:highlight>
                  <a:schemeClr val="lt1"/>
                </a:highlight>
              </a:rPr>
              <a:t> </a:t>
            </a:r>
            <a:endParaRPr b="1">
              <a:solidFill>
                <a:srgbClr val="674EA7"/>
              </a:solidFill>
              <a:highlight>
                <a:schemeClr val="lt1"/>
              </a:highlight>
            </a:endParaRPr>
          </a:p>
        </p:txBody>
      </p:sp>
      <p:sp>
        <p:nvSpPr>
          <p:cNvPr id="202" name="Google Shape;202;p15"/>
          <p:cNvSpPr txBox="1"/>
          <p:nvPr/>
        </p:nvSpPr>
        <p:spPr>
          <a:xfrm>
            <a:off x="6854750" y="2683250"/>
            <a:ext cx="3000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dk1"/>
              </a:solidFill>
              <a:highlight>
                <a:schemeClr val="lt1"/>
              </a:highlight>
              <a:latin typeface="Arial"/>
              <a:ea typeface="Arial"/>
              <a:cs typeface="Arial"/>
              <a:sym typeface="Arial"/>
            </a:endParaRPr>
          </a:p>
        </p:txBody>
      </p:sp>
      <p:sp>
        <p:nvSpPr>
          <p:cNvPr id="203" name="Google Shape;203;p15"/>
          <p:cNvSpPr txBox="1"/>
          <p:nvPr/>
        </p:nvSpPr>
        <p:spPr>
          <a:xfrm>
            <a:off x="1402775" y="3298850"/>
            <a:ext cx="92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b="1" i="1" lang="en">
                <a:solidFill>
                  <a:schemeClr val="dk1"/>
                </a:solidFill>
                <a:highlight>
                  <a:schemeClr val="lt1"/>
                </a:highlight>
              </a:rPr>
              <a:t>Control</a:t>
            </a:r>
            <a:endParaRPr b="1" i="1">
              <a:solidFill>
                <a:schemeClr val="dk1"/>
              </a:solidFill>
              <a:highlight>
                <a:schemeClr val="lt1"/>
              </a:highlight>
            </a:endParaRPr>
          </a:p>
          <a:p>
            <a:pPr indent="0" lvl="0" marL="0" marR="0" rtl="0" algn="l">
              <a:lnSpc>
                <a:spcPct val="100000"/>
              </a:lnSpc>
              <a:spcBef>
                <a:spcPts val="0"/>
              </a:spcBef>
              <a:spcAft>
                <a:spcPts val="0"/>
              </a:spcAft>
              <a:buClr>
                <a:srgbClr val="000000"/>
              </a:buClr>
              <a:buSzPts val="1400"/>
              <a:buFont typeface="Arial"/>
              <a:buNone/>
            </a:pPr>
            <a:r>
              <a:t/>
            </a:r>
            <a:endParaRPr b="1" i="1">
              <a:solidFill>
                <a:schemeClr val="dk1"/>
              </a:solidFill>
            </a:endParaRPr>
          </a:p>
        </p:txBody>
      </p:sp>
      <p:sp>
        <p:nvSpPr>
          <p:cNvPr id="204" name="Google Shape;204;p15"/>
          <p:cNvSpPr txBox="1"/>
          <p:nvPr/>
        </p:nvSpPr>
        <p:spPr>
          <a:xfrm>
            <a:off x="1016200" y="2852813"/>
            <a:ext cx="124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chemeClr val="dk1"/>
                </a:solidFill>
                <a:latin typeface="Arial"/>
                <a:ea typeface="Arial"/>
                <a:cs typeface="Arial"/>
                <a:sym typeface="Arial"/>
              </a:rPr>
              <a:t>Mindfulness</a:t>
            </a:r>
            <a:endParaRPr b="1" i="1" sz="1400" u="none" cap="none" strike="noStrike">
              <a:solidFill>
                <a:schemeClr val="dk1"/>
              </a:solidFill>
              <a:latin typeface="Arial"/>
              <a:ea typeface="Arial"/>
              <a:cs typeface="Arial"/>
              <a:sym typeface="Arial"/>
            </a:endParaRPr>
          </a:p>
        </p:txBody>
      </p:sp>
      <p:sp>
        <p:nvSpPr>
          <p:cNvPr id="205" name="Google Shape;205;p15"/>
          <p:cNvSpPr txBox="1"/>
          <p:nvPr/>
        </p:nvSpPr>
        <p:spPr>
          <a:xfrm rot="-5400000">
            <a:off x="-276675" y="2581800"/>
            <a:ext cx="1427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FA Values</a:t>
            </a:r>
            <a:endParaRPr b="1" i="0" sz="2000" u="none" cap="none" strike="noStrike">
              <a:solidFill>
                <a:schemeClr val="dk1"/>
              </a:solidFill>
              <a:highlight>
                <a:schemeClr val="lt1"/>
              </a:highlight>
              <a:latin typeface="Arial"/>
              <a:ea typeface="Arial"/>
              <a:cs typeface="Arial"/>
              <a:sym typeface="Arial"/>
            </a:endParaRPr>
          </a:p>
        </p:txBody>
      </p:sp>
      <p:sp>
        <p:nvSpPr>
          <p:cNvPr id="206" name="Google Shape;206;p15"/>
          <p:cNvSpPr txBox="1"/>
          <p:nvPr/>
        </p:nvSpPr>
        <p:spPr>
          <a:xfrm>
            <a:off x="1402775" y="4649825"/>
            <a:ext cx="1243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0</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207" name="Google Shape;207;p15"/>
          <p:cNvSpPr txBox="1"/>
          <p:nvPr/>
        </p:nvSpPr>
        <p:spPr>
          <a:xfrm>
            <a:off x="3584950" y="4649825"/>
            <a:ext cx="1243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8</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208" name="Google Shape;208;p15"/>
          <p:cNvSpPr txBox="1"/>
          <p:nvPr/>
        </p:nvSpPr>
        <p:spPr>
          <a:xfrm>
            <a:off x="5767125" y="4649825"/>
            <a:ext cx="1243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52</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209" name="Google Shape;209;p15"/>
          <p:cNvSpPr txBox="1"/>
          <p:nvPr/>
        </p:nvSpPr>
        <p:spPr>
          <a:xfrm>
            <a:off x="7045750" y="3412975"/>
            <a:ext cx="1893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210" name="Google Shape;210;p15"/>
          <p:cNvSpPr txBox="1"/>
          <p:nvPr/>
        </p:nvSpPr>
        <p:spPr>
          <a:xfrm>
            <a:off x="1959775" y="343313"/>
            <a:ext cx="41229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Arial"/>
                <a:ea typeface="Arial"/>
                <a:cs typeface="Arial"/>
                <a:sym typeface="Arial"/>
              </a:rPr>
              <a:t>Left GxT</a:t>
            </a:r>
            <a:endParaRPr b="1"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Arial"/>
                <a:ea typeface="Arial"/>
                <a:cs typeface="Arial"/>
                <a:sym typeface="Arial"/>
              </a:rPr>
              <a:t> F = 14.902 p = &lt;0.0001 </a:t>
            </a:r>
            <a:endParaRPr b="1" i="0" sz="1900" u="none" cap="none" strike="noStrike">
              <a:solidFill>
                <a:srgbClr val="000000"/>
              </a:solidFill>
              <a:latin typeface="Arial"/>
              <a:ea typeface="Arial"/>
              <a:cs typeface="Arial"/>
              <a:sym typeface="Arial"/>
            </a:endParaRPr>
          </a:p>
        </p:txBody>
      </p:sp>
      <p:pic>
        <p:nvPicPr>
          <p:cNvPr id="211" name="Google Shape;211;p15"/>
          <p:cNvPicPr preferRelativeResize="0"/>
          <p:nvPr/>
        </p:nvPicPr>
        <p:blipFill rotWithShape="1">
          <a:blip r:embed="rId4">
            <a:alphaModFix/>
          </a:blip>
          <a:srcRect b="0" l="0" r="0" t="0"/>
          <a:stretch/>
        </p:blipFill>
        <p:spPr>
          <a:xfrm>
            <a:off x="6683563" y="2164200"/>
            <a:ext cx="2401322" cy="1327800"/>
          </a:xfrm>
          <a:prstGeom prst="rect">
            <a:avLst/>
          </a:prstGeom>
          <a:noFill/>
          <a:ln cap="flat" cmpd="sng" w="38100">
            <a:solidFill>
              <a:schemeClr val="dk2"/>
            </a:solidFill>
            <a:prstDash val="solid"/>
            <a:round/>
            <a:headEnd len="sm" w="sm" type="none"/>
            <a:tailEnd len="sm" w="sm" type="none"/>
          </a:ln>
        </p:spPr>
      </p:pic>
      <p:pic>
        <p:nvPicPr>
          <p:cNvPr id="212" name="Google Shape;212;p15"/>
          <p:cNvPicPr preferRelativeResize="0"/>
          <p:nvPr/>
        </p:nvPicPr>
        <p:blipFill rotWithShape="1">
          <a:blip r:embed="rId5">
            <a:alphaModFix/>
          </a:blip>
          <a:srcRect b="0" l="0" r="0" t="0"/>
          <a:stretch/>
        </p:blipFill>
        <p:spPr>
          <a:xfrm>
            <a:off x="6569075" y="0"/>
            <a:ext cx="2515800" cy="1898455"/>
          </a:xfrm>
          <a:prstGeom prst="rect">
            <a:avLst/>
          </a:prstGeom>
          <a:noFill/>
          <a:ln>
            <a:noFill/>
          </a:ln>
        </p:spPr>
      </p:pic>
      <p:sp>
        <p:nvSpPr>
          <p:cNvPr id="213" name="Google Shape;21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14" name="Google Shape;214;p15"/>
          <p:cNvSpPr txBox="1"/>
          <p:nvPr/>
        </p:nvSpPr>
        <p:spPr>
          <a:xfrm>
            <a:off x="1016200" y="3566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Mindfulness</a:t>
            </a:r>
            <a:endParaRPr b="1" i="1">
              <a:solidFill>
                <a:schemeClr val="dk1"/>
              </a:solidFill>
            </a:endParaRPr>
          </a:p>
        </p:txBody>
      </p:sp>
      <p:sp>
        <p:nvSpPr>
          <p:cNvPr id="215" name="Google Shape;215;p15"/>
          <p:cNvSpPr txBox="1"/>
          <p:nvPr/>
        </p:nvSpPr>
        <p:spPr>
          <a:xfrm>
            <a:off x="1342900" y="38181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Control</a:t>
            </a:r>
            <a:endParaRPr b="1" i="1">
              <a:solidFill>
                <a:schemeClr val="dk1"/>
              </a:solidFill>
            </a:endParaRPr>
          </a:p>
          <a:p>
            <a:pPr indent="0" lvl="0" marL="0" rtl="0" algn="l">
              <a:spcBef>
                <a:spcPts val="0"/>
              </a:spcBef>
              <a:spcAft>
                <a:spcPts val="0"/>
              </a:spcAft>
              <a:buNone/>
            </a:pPr>
            <a:r>
              <a:t/>
            </a:r>
            <a:endParaRPr b="1" i="1">
              <a:solidFill>
                <a:schemeClr val="dk1"/>
              </a:solidFill>
            </a:endParaRPr>
          </a:p>
        </p:txBody>
      </p:sp>
      <p:sp>
        <p:nvSpPr>
          <p:cNvPr id="216" name="Google Shape;216;p15"/>
          <p:cNvSpPr txBox="1"/>
          <p:nvPr/>
        </p:nvSpPr>
        <p:spPr>
          <a:xfrm>
            <a:off x="7093000" y="3663700"/>
            <a:ext cx="1799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r>
              <a:rPr lang="en" sz="1600">
                <a:solidFill>
                  <a:schemeClr val="dk1"/>
                </a:solidFill>
              </a:rPr>
              <a:t>Age, Practice time &amp; Baseline FA vals controlled for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16" title="Chart"/>
          <p:cNvPicPr preferRelativeResize="0"/>
          <p:nvPr/>
        </p:nvPicPr>
        <p:blipFill>
          <a:blip r:embed="rId3">
            <a:alphaModFix/>
          </a:blip>
          <a:stretch>
            <a:fillRect/>
          </a:stretch>
        </p:blipFill>
        <p:spPr>
          <a:xfrm>
            <a:off x="608500" y="1201500"/>
            <a:ext cx="6459476" cy="4092650"/>
          </a:xfrm>
          <a:prstGeom prst="rect">
            <a:avLst/>
          </a:prstGeom>
          <a:noFill/>
          <a:ln>
            <a:noFill/>
          </a:ln>
        </p:spPr>
      </p:pic>
      <p:sp>
        <p:nvSpPr>
          <p:cNvPr id="222" name="Google Shape;222;p16"/>
          <p:cNvSpPr txBox="1"/>
          <p:nvPr>
            <p:ph type="title"/>
          </p:nvPr>
        </p:nvSpPr>
        <p:spPr>
          <a:xfrm>
            <a:off x="608488" y="-67650"/>
            <a:ext cx="65754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9900FF"/>
                </a:solidFill>
              </a:rPr>
              <a:t>Cingulum Bundle - Dorsal </a:t>
            </a:r>
            <a:endParaRPr b="1">
              <a:solidFill>
                <a:srgbClr val="9900FF"/>
              </a:solidFill>
            </a:endParaRPr>
          </a:p>
          <a:p>
            <a:pPr indent="0" lvl="0" marL="0" rtl="0" algn="ctr">
              <a:lnSpc>
                <a:spcPct val="100000"/>
              </a:lnSpc>
              <a:spcBef>
                <a:spcPts val="0"/>
              </a:spcBef>
              <a:spcAft>
                <a:spcPts val="0"/>
              </a:spcAft>
              <a:buSzPct val="111111"/>
              <a:buNone/>
            </a:pPr>
            <a:r>
              <a:t/>
            </a:r>
            <a:endParaRPr b="1"/>
          </a:p>
        </p:txBody>
      </p:sp>
      <p:sp>
        <p:nvSpPr>
          <p:cNvPr id="223" name="Google Shape;223;p16"/>
          <p:cNvSpPr txBox="1"/>
          <p:nvPr/>
        </p:nvSpPr>
        <p:spPr>
          <a:xfrm>
            <a:off x="1038625" y="3470175"/>
            <a:ext cx="127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chemeClr val="dk1"/>
                </a:solidFill>
                <a:latin typeface="Arial"/>
                <a:ea typeface="Arial"/>
                <a:cs typeface="Arial"/>
                <a:sym typeface="Arial"/>
              </a:rPr>
              <a:t>Mindfulness</a:t>
            </a:r>
            <a:endParaRPr b="1" i="1" sz="1400" u="none" cap="none" strike="noStrike">
              <a:solidFill>
                <a:schemeClr val="dk1"/>
              </a:solidFill>
              <a:latin typeface="Arial"/>
              <a:ea typeface="Arial"/>
              <a:cs typeface="Arial"/>
              <a:sym typeface="Arial"/>
            </a:endParaRPr>
          </a:p>
        </p:txBody>
      </p:sp>
      <p:sp>
        <p:nvSpPr>
          <p:cNvPr id="224" name="Google Shape;224;p16"/>
          <p:cNvSpPr txBox="1"/>
          <p:nvPr/>
        </p:nvSpPr>
        <p:spPr>
          <a:xfrm>
            <a:off x="1396950" y="3935700"/>
            <a:ext cx="89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chemeClr val="dk1"/>
                </a:solidFill>
                <a:latin typeface="Arial"/>
                <a:ea typeface="Arial"/>
                <a:cs typeface="Arial"/>
                <a:sym typeface="Arial"/>
              </a:rPr>
              <a:t>Control</a:t>
            </a:r>
            <a:endParaRPr b="1" i="1" sz="1400" u="none" cap="none" strike="noStrike">
              <a:solidFill>
                <a:schemeClr val="dk1"/>
              </a:solidFill>
              <a:latin typeface="Arial"/>
              <a:ea typeface="Arial"/>
              <a:cs typeface="Arial"/>
              <a:sym typeface="Arial"/>
            </a:endParaRPr>
          </a:p>
        </p:txBody>
      </p:sp>
      <p:sp>
        <p:nvSpPr>
          <p:cNvPr id="225" name="Google Shape;225;p16"/>
          <p:cNvSpPr txBox="1"/>
          <p:nvPr/>
        </p:nvSpPr>
        <p:spPr>
          <a:xfrm rot="-5400000">
            <a:off x="-109500" y="2581788"/>
            <a:ext cx="1416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FA Values</a:t>
            </a:r>
            <a:endParaRPr b="1" i="0" sz="2000" u="none" cap="none" strike="noStrike">
              <a:solidFill>
                <a:schemeClr val="dk1"/>
              </a:solidFill>
              <a:highlight>
                <a:schemeClr val="lt1"/>
              </a:highlight>
              <a:latin typeface="Arial"/>
              <a:ea typeface="Arial"/>
              <a:cs typeface="Arial"/>
              <a:sym typeface="Arial"/>
            </a:endParaRPr>
          </a:p>
        </p:txBody>
      </p:sp>
      <p:sp>
        <p:nvSpPr>
          <p:cNvPr id="226" name="Google Shape;226;p16"/>
          <p:cNvSpPr txBox="1"/>
          <p:nvPr/>
        </p:nvSpPr>
        <p:spPr>
          <a:xfrm>
            <a:off x="1396950" y="4724025"/>
            <a:ext cx="11373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0</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227" name="Google Shape;227;p16"/>
          <p:cNvSpPr txBox="1"/>
          <p:nvPr/>
        </p:nvSpPr>
        <p:spPr>
          <a:xfrm>
            <a:off x="3488413" y="4724025"/>
            <a:ext cx="1218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8</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228" name="Google Shape;228;p16"/>
          <p:cNvSpPr txBox="1"/>
          <p:nvPr/>
        </p:nvSpPr>
        <p:spPr>
          <a:xfrm>
            <a:off x="5661200" y="4724025"/>
            <a:ext cx="3000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52</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229" name="Google Shape;229;p16"/>
          <p:cNvSpPr txBox="1"/>
          <p:nvPr/>
        </p:nvSpPr>
        <p:spPr>
          <a:xfrm>
            <a:off x="8457225" y="2295038"/>
            <a:ext cx="684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lt1"/>
                </a:solidFill>
                <a:highlight>
                  <a:schemeClr val="lt1"/>
                </a:highlight>
                <a:latin typeface="Arial"/>
                <a:ea typeface="Arial"/>
                <a:cs typeface="Arial"/>
                <a:sym typeface="Arial"/>
              </a:rPr>
              <a:t>     ada</a:t>
            </a:r>
            <a:endParaRPr b="0" i="0" sz="2100" u="none" cap="none" strike="noStrike">
              <a:solidFill>
                <a:schemeClr val="lt1"/>
              </a:solidFill>
              <a:highlight>
                <a:schemeClr val="lt1"/>
              </a:highlight>
              <a:latin typeface="Arial"/>
              <a:ea typeface="Arial"/>
              <a:cs typeface="Arial"/>
              <a:sym typeface="Arial"/>
            </a:endParaRPr>
          </a:p>
        </p:txBody>
      </p:sp>
      <p:sp>
        <p:nvSpPr>
          <p:cNvPr id="230" name="Google Shape;230;p16"/>
          <p:cNvSpPr txBox="1"/>
          <p:nvPr/>
        </p:nvSpPr>
        <p:spPr>
          <a:xfrm>
            <a:off x="6691300" y="2520300"/>
            <a:ext cx="492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lt1"/>
                </a:solidFill>
                <a:highlight>
                  <a:schemeClr val="lt1"/>
                </a:highlight>
                <a:latin typeface="Arial"/>
                <a:ea typeface="Arial"/>
                <a:cs typeface="Arial"/>
                <a:sym typeface="Arial"/>
              </a:rPr>
              <a:t>we</a:t>
            </a:r>
            <a:endParaRPr b="0" i="0" sz="1400" u="none" cap="none" strike="noStrike">
              <a:solidFill>
                <a:schemeClr val="lt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31" name="Google Shape;231;p16"/>
          <p:cNvSpPr txBox="1"/>
          <p:nvPr/>
        </p:nvSpPr>
        <p:spPr>
          <a:xfrm>
            <a:off x="6729100" y="3411725"/>
            <a:ext cx="41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highlight>
                  <a:schemeClr val="lt1"/>
                </a:highlight>
                <a:latin typeface="Arial"/>
                <a:ea typeface="Arial"/>
                <a:cs typeface="Arial"/>
                <a:sym typeface="Arial"/>
              </a:rPr>
              <a:t>fjk</a:t>
            </a:r>
            <a:endParaRPr b="0" i="0" sz="1400" u="none" cap="none" strike="noStrike">
              <a:solidFill>
                <a:schemeClr val="lt1"/>
              </a:solidFill>
              <a:highlight>
                <a:schemeClr val="lt1"/>
              </a:highlight>
              <a:latin typeface="Arial"/>
              <a:ea typeface="Arial"/>
              <a:cs typeface="Arial"/>
              <a:sym typeface="Arial"/>
            </a:endParaRPr>
          </a:p>
        </p:txBody>
      </p:sp>
      <p:sp>
        <p:nvSpPr>
          <p:cNvPr id="232" name="Google Shape;232;p16"/>
          <p:cNvSpPr txBox="1"/>
          <p:nvPr/>
        </p:nvSpPr>
        <p:spPr>
          <a:xfrm>
            <a:off x="1038625" y="294475"/>
            <a:ext cx="61182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chemeClr val="dk1"/>
                </a:solidFill>
                <a:highlight>
                  <a:schemeClr val="lt1"/>
                </a:highlight>
                <a:latin typeface="Arial"/>
                <a:ea typeface="Arial"/>
                <a:cs typeface="Arial"/>
                <a:sym typeface="Arial"/>
              </a:rPr>
              <a:t>GxT </a:t>
            </a:r>
            <a:endParaRPr b="1" i="0" sz="2100" u="none" cap="none" strike="noStrike">
              <a:solidFill>
                <a:schemeClr val="dk1"/>
              </a:solidFill>
              <a:highlight>
                <a:schemeClr val="lt1"/>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chemeClr val="dk1"/>
                </a:solidFill>
                <a:highlight>
                  <a:schemeClr val="lt1"/>
                </a:highlight>
                <a:latin typeface="Arial"/>
                <a:ea typeface="Arial"/>
                <a:cs typeface="Arial"/>
                <a:sym typeface="Arial"/>
              </a:rPr>
              <a:t>Left - F = 10.320      p = 0.0001</a:t>
            </a:r>
            <a:endParaRPr b="1" i="0" sz="21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lang="en" sz="2100">
                <a:solidFill>
                  <a:schemeClr val="dk1"/>
                </a:solidFill>
                <a:highlight>
                  <a:schemeClr val="lt1"/>
                </a:highlight>
              </a:rPr>
              <a:t>              </a:t>
            </a:r>
            <a:r>
              <a:rPr b="1" i="0" lang="en" sz="2100" u="none" cap="none" strike="noStrike">
                <a:solidFill>
                  <a:schemeClr val="dk1"/>
                </a:solidFill>
                <a:highlight>
                  <a:schemeClr val="lt1"/>
                </a:highlight>
                <a:latin typeface="Arial"/>
                <a:ea typeface="Arial"/>
                <a:cs typeface="Arial"/>
                <a:sym typeface="Arial"/>
              </a:rPr>
              <a:t>Right - F = 10.457     p = 0.001 </a:t>
            </a:r>
            <a:r>
              <a:rPr b="1" i="0" lang="en" sz="2100" u="none" cap="none" strike="noStrike">
                <a:solidFill>
                  <a:schemeClr val="lt1"/>
                </a:solidFill>
                <a:highlight>
                  <a:schemeClr val="lt1"/>
                </a:highlight>
                <a:latin typeface="Arial"/>
                <a:ea typeface="Arial"/>
                <a:cs typeface="Arial"/>
                <a:sym typeface="Arial"/>
              </a:rPr>
              <a:t>uuu</a:t>
            </a:r>
            <a:r>
              <a:rPr b="1" i="0" lang="en" sz="2100" u="none" cap="none" strike="noStrike">
                <a:solidFill>
                  <a:schemeClr val="dk1"/>
                </a:solidFill>
                <a:highlight>
                  <a:schemeClr val="lt1"/>
                </a:highlight>
                <a:latin typeface="Arial"/>
                <a:ea typeface="Arial"/>
                <a:cs typeface="Arial"/>
                <a:sym typeface="Arial"/>
              </a:rPr>
              <a:t>       </a:t>
            </a:r>
            <a:endParaRPr b="1" i="0" sz="2100" u="none" cap="none" strike="noStrike">
              <a:solidFill>
                <a:schemeClr val="dk1"/>
              </a:solidFill>
              <a:highlight>
                <a:schemeClr val="lt1"/>
              </a:highlight>
              <a:latin typeface="Arial"/>
              <a:ea typeface="Arial"/>
              <a:cs typeface="Arial"/>
              <a:sym typeface="Arial"/>
            </a:endParaRPr>
          </a:p>
        </p:txBody>
      </p:sp>
      <p:pic>
        <p:nvPicPr>
          <p:cNvPr id="233" name="Google Shape;233;p16"/>
          <p:cNvPicPr preferRelativeResize="0"/>
          <p:nvPr/>
        </p:nvPicPr>
        <p:blipFill rotWithShape="1">
          <a:blip r:embed="rId4">
            <a:alphaModFix/>
          </a:blip>
          <a:srcRect b="0" l="0" r="0" t="0"/>
          <a:stretch/>
        </p:blipFill>
        <p:spPr>
          <a:xfrm>
            <a:off x="6766275" y="2520300"/>
            <a:ext cx="2235900" cy="1236325"/>
          </a:xfrm>
          <a:prstGeom prst="rect">
            <a:avLst/>
          </a:prstGeom>
          <a:noFill/>
          <a:ln cap="flat" cmpd="sng" w="38100">
            <a:solidFill>
              <a:schemeClr val="dk2"/>
            </a:solidFill>
            <a:prstDash val="solid"/>
            <a:round/>
            <a:headEnd len="sm" w="sm" type="none"/>
            <a:tailEnd len="sm" w="sm" type="none"/>
          </a:ln>
        </p:spPr>
      </p:pic>
      <p:pic>
        <p:nvPicPr>
          <p:cNvPr id="234" name="Google Shape;234;p16"/>
          <p:cNvPicPr preferRelativeResize="0"/>
          <p:nvPr/>
        </p:nvPicPr>
        <p:blipFill rotWithShape="1">
          <a:blip r:embed="rId5">
            <a:alphaModFix/>
          </a:blip>
          <a:srcRect b="0" l="0" r="0" t="0"/>
          <a:stretch/>
        </p:blipFill>
        <p:spPr>
          <a:xfrm>
            <a:off x="6699900" y="0"/>
            <a:ext cx="2444101" cy="1743374"/>
          </a:xfrm>
          <a:prstGeom prst="rect">
            <a:avLst/>
          </a:prstGeom>
          <a:noFill/>
          <a:ln>
            <a:noFill/>
          </a:ln>
        </p:spPr>
      </p:pic>
      <p:sp>
        <p:nvSpPr>
          <p:cNvPr id="235" name="Google Shape;23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36" name="Google Shape;236;p16"/>
          <p:cNvSpPr txBox="1"/>
          <p:nvPr/>
        </p:nvSpPr>
        <p:spPr>
          <a:xfrm>
            <a:off x="7067975" y="3912825"/>
            <a:ext cx="1897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r>
              <a:rPr lang="en" sz="1600">
                <a:solidFill>
                  <a:schemeClr val="dk1"/>
                </a:solidFill>
              </a:rPr>
              <a:t>Age, Practice time &amp; Baseline FA vals controlled for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42" name="Google Shape;242;p17"/>
          <p:cNvSpPr txBox="1"/>
          <p:nvPr/>
        </p:nvSpPr>
        <p:spPr>
          <a:xfrm>
            <a:off x="75875" y="233325"/>
            <a:ext cx="130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p>
        </p:txBody>
      </p:sp>
      <p:sp>
        <p:nvSpPr>
          <p:cNvPr id="243" name="Google Shape;243;p17"/>
          <p:cNvSpPr txBox="1"/>
          <p:nvPr/>
        </p:nvSpPr>
        <p:spPr>
          <a:xfrm>
            <a:off x="2009550" y="95975"/>
            <a:ext cx="103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p>
        </p:txBody>
      </p:sp>
      <p:pic>
        <p:nvPicPr>
          <p:cNvPr id="244" name="Google Shape;244;p17"/>
          <p:cNvPicPr preferRelativeResize="0"/>
          <p:nvPr/>
        </p:nvPicPr>
        <p:blipFill>
          <a:blip r:embed="rId3">
            <a:alphaModFix/>
          </a:blip>
          <a:stretch>
            <a:fillRect/>
          </a:stretch>
        </p:blipFill>
        <p:spPr>
          <a:xfrm>
            <a:off x="145050" y="95975"/>
            <a:ext cx="4762500" cy="3352800"/>
          </a:xfrm>
          <a:prstGeom prst="rect">
            <a:avLst/>
          </a:prstGeom>
          <a:noFill/>
          <a:ln>
            <a:noFill/>
          </a:ln>
        </p:spPr>
      </p:pic>
      <p:sp>
        <p:nvSpPr>
          <p:cNvPr id="245" name="Google Shape;245;p17"/>
          <p:cNvSpPr txBox="1"/>
          <p:nvPr/>
        </p:nvSpPr>
        <p:spPr>
          <a:xfrm>
            <a:off x="3341849" y="1726813"/>
            <a:ext cx="5679300" cy="33300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00000"/>
              </a:lnSpc>
              <a:spcBef>
                <a:spcPts val="0"/>
              </a:spcBef>
              <a:spcAft>
                <a:spcPts val="0"/>
              </a:spcAft>
              <a:buClr>
                <a:srgbClr val="FF9900"/>
              </a:buClr>
              <a:buSzPts val="2800"/>
              <a:buChar char="●"/>
            </a:pPr>
            <a:r>
              <a:rPr b="1" i="0" lang="en" sz="2800" u="none" cap="none" strike="noStrike">
                <a:solidFill>
                  <a:srgbClr val="FF9900"/>
                </a:solidFill>
              </a:rPr>
              <a:t>Axial Diffusivity (AD) </a:t>
            </a:r>
            <a:r>
              <a:rPr i="0" lang="en" sz="2800" u="none" cap="none" strike="noStrike">
                <a:solidFill>
                  <a:schemeClr val="dk1"/>
                </a:solidFill>
              </a:rPr>
              <a:t>- diffusion parallel to fiber tracts</a:t>
            </a:r>
            <a:endParaRPr i="0" sz="2800" u="none" cap="none" strike="noStrike">
              <a:solidFill>
                <a:schemeClr val="dk1"/>
              </a:solidFill>
            </a:endParaRPr>
          </a:p>
          <a:p>
            <a:pPr indent="0" lvl="0" marL="0" marR="0" rtl="0" algn="ctr">
              <a:lnSpc>
                <a:spcPct val="115000"/>
              </a:lnSpc>
              <a:spcBef>
                <a:spcPts val="0"/>
              </a:spcBef>
              <a:spcAft>
                <a:spcPts val="0"/>
              </a:spcAft>
              <a:buNone/>
            </a:pPr>
            <a:r>
              <a:rPr i="1" lang="en" sz="2300">
                <a:solidFill>
                  <a:schemeClr val="dk1"/>
                </a:solidFill>
              </a:rPr>
              <a:t>*Higher values = better integrity*</a:t>
            </a:r>
            <a:r>
              <a:rPr lang="en" sz="2500">
                <a:solidFill>
                  <a:schemeClr val="dk1"/>
                </a:solidFill>
              </a:rPr>
              <a:t> </a:t>
            </a:r>
            <a:endParaRPr b="1" i="0" sz="2800" u="none" cap="none" strike="noStrike">
              <a:solidFill>
                <a:srgbClr val="FF9900"/>
              </a:solidFill>
            </a:endParaRPr>
          </a:p>
          <a:p>
            <a:pPr indent="-406400" lvl="0" marL="457200" marR="0" rtl="0" algn="l">
              <a:lnSpc>
                <a:spcPct val="115000"/>
              </a:lnSpc>
              <a:spcBef>
                <a:spcPts val="0"/>
              </a:spcBef>
              <a:spcAft>
                <a:spcPts val="0"/>
              </a:spcAft>
              <a:buClr>
                <a:schemeClr val="accent5"/>
              </a:buClr>
              <a:buSzPts val="2800"/>
              <a:buChar char="●"/>
            </a:pPr>
            <a:r>
              <a:rPr b="1" i="0" lang="en" sz="2800" u="none" cap="none" strike="noStrike">
                <a:solidFill>
                  <a:schemeClr val="accent5"/>
                </a:solidFill>
              </a:rPr>
              <a:t>Radial Diffusivity (RD) </a:t>
            </a:r>
            <a:r>
              <a:rPr i="0" lang="en" sz="2800" u="none" cap="none" strike="noStrike">
                <a:solidFill>
                  <a:schemeClr val="dk1"/>
                </a:solidFill>
              </a:rPr>
              <a:t>- diffusion perpendicular to axonal fibers</a:t>
            </a:r>
            <a:endParaRPr i="0" sz="2800" u="none" cap="none" strike="noStrike">
              <a:solidFill>
                <a:schemeClr val="dk1"/>
              </a:solidFill>
            </a:endParaRPr>
          </a:p>
          <a:p>
            <a:pPr indent="0" lvl="0" marL="0" marR="0" rtl="0" algn="ctr">
              <a:lnSpc>
                <a:spcPct val="115000"/>
              </a:lnSpc>
              <a:spcBef>
                <a:spcPts val="0"/>
              </a:spcBef>
              <a:spcAft>
                <a:spcPts val="0"/>
              </a:spcAft>
              <a:buNone/>
            </a:pPr>
            <a:r>
              <a:rPr i="1" lang="en" sz="2300">
                <a:solidFill>
                  <a:schemeClr val="dk1"/>
                </a:solidFill>
              </a:rPr>
              <a:t>*Lower values = better integrity*</a:t>
            </a:r>
            <a:endParaRPr i="1" sz="2300">
              <a:solidFill>
                <a:schemeClr val="dk1"/>
              </a:solidFill>
            </a:endParaRPr>
          </a:p>
        </p:txBody>
      </p:sp>
      <p:sp>
        <p:nvSpPr>
          <p:cNvPr id="246" name="Google Shape;246;p17"/>
          <p:cNvSpPr txBox="1"/>
          <p:nvPr>
            <p:ph type="title"/>
          </p:nvPr>
        </p:nvSpPr>
        <p:spPr>
          <a:xfrm>
            <a:off x="3618975" y="1045950"/>
            <a:ext cx="4608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100" u="sng"/>
              <a:t>Exploratory Metrics:</a:t>
            </a:r>
            <a:r>
              <a:rPr b="1" lang="en" sz="3100"/>
              <a:t> </a:t>
            </a:r>
            <a:endParaRPr b="1" sz="3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2016408ed5d_0_135" title="Chart"/>
          <p:cNvPicPr preferRelativeResize="0"/>
          <p:nvPr/>
        </p:nvPicPr>
        <p:blipFill>
          <a:blip r:embed="rId3">
            <a:alphaModFix/>
          </a:blip>
          <a:stretch>
            <a:fillRect/>
          </a:stretch>
        </p:blipFill>
        <p:spPr>
          <a:xfrm>
            <a:off x="490475" y="713312"/>
            <a:ext cx="7038549" cy="4352175"/>
          </a:xfrm>
          <a:prstGeom prst="rect">
            <a:avLst/>
          </a:prstGeom>
          <a:noFill/>
          <a:ln>
            <a:noFill/>
          </a:ln>
        </p:spPr>
      </p:pic>
      <p:sp>
        <p:nvSpPr>
          <p:cNvPr id="252" name="Google Shape;252;g2016408ed5d_0_135"/>
          <p:cNvSpPr txBox="1"/>
          <p:nvPr>
            <p:ph type="title"/>
          </p:nvPr>
        </p:nvSpPr>
        <p:spPr>
          <a:xfrm>
            <a:off x="-52700" y="0"/>
            <a:ext cx="914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820">
                <a:solidFill>
                  <a:srgbClr val="FF00FF"/>
                </a:solidFill>
                <a:highlight>
                  <a:schemeClr val="lt1"/>
                </a:highlight>
              </a:rPr>
              <a:t>Fornix of Hippocampus</a:t>
            </a:r>
            <a:endParaRPr b="1" sz="2820">
              <a:solidFill>
                <a:srgbClr val="FF00FF"/>
              </a:solidFill>
              <a:highlight>
                <a:schemeClr val="lt1"/>
              </a:highlight>
            </a:endParaRPr>
          </a:p>
        </p:txBody>
      </p:sp>
      <p:pic>
        <p:nvPicPr>
          <p:cNvPr id="253" name="Google Shape;253;g2016408ed5d_0_135"/>
          <p:cNvPicPr preferRelativeResize="0"/>
          <p:nvPr/>
        </p:nvPicPr>
        <p:blipFill rotWithShape="1">
          <a:blip r:embed="rId4">
            <a:alphaModFix/>
          </a:blip>
          <a:srcRect b="0" l="0" r="0" t="0"/>
          <a:stretch/>
        </p:blipFill>
        <p:spPr>
          <a:xfrm>
            <a:off x="7028575" y="0"/>
            <a:ext cx="2085900" cy="1721049"/>
          </a:xfrm>
          <a:prstGeom prst="rect">
            <a:avLst/>
          </a:prstGeom>
          <a:noFill/>
          <a:ln>
            <a:noFill/>
          </a:ln>
        </p:spPr>
      </p:pic>
      <p:sp>
        <p:nvSpPr>
          <p:cNvPr id="254" name="Google Shape;254;g2016408ed5d_0_135"/>
          <p:cNvSpPr txBox="1"/>
          <p:nvPr/>
        </p:nvSpPr>
        <p:spPr>
          <a:xfrm>
            <a:off x="7662100" y="1714600"/>
            <a:ext cx="131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2016408ed5d_0_135"/>
          <p:cNvSpPr txBox="1"/>
          <p:nvPr/>
        </p:nvSpPr>
        <p:spPr>
          <a:xfrm>
            <a:off x="1572800" y="4619075"/>
            <a:ext cx="1115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0</a:t>
            </a:r>
            <a:r>
              <a:rPr b="0" i="0" lang="en"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p:txBody>
      </p:sp>
      <p:sp>
        <p:nvSpPr>
          <p:cNvPr id="256" name="Google Shape;256;g2016408ed5d_0_135"/>
          <p:cNvSpPr txBox="1"/>
          <p:nvPr/>
        </p:nvSpPr>
        <p:spPr>
          <a:xfrm>
            <a:off x="3659350" y="4619075"/>
            <a:ext cx="1317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8</a:t>
            </a:r>
            <a:endParaRPr b="0" i="0" sz="1400" u="none" cap="none" strike="noStrike">
              <a:solidFill>
                <a:srgbClr val="000000"/>
              </a:solidFill>
              <a:latin typeface="Arial"/>
              <a:ea typeface="Arial"/>
              <a:cs typeface="Arial"/>
              <a:sym typeface="Arial"/>
            </a:endParaRPr>
          </a:p>
        </p:txBody>
      </p:sp>
      <p:sp>
        <p:nvSpPr>
          <p:cNvPr id="257" name="Google Shape;257;g2016408ed5d_0_135"/>
          <p:cNvSpPr txBox="1"/>
          <p:nvPr/>
        </p:nvSpPr>
        <p:spPr>
          <a:xfrm>
            <a:off x="5755775" y="4615075"/>
            <a:ext cx="1317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52</a:t>
            </a:r>
            <a:endParaRPr b="0" i="0" sz="1400" u="none" cap="none" strike="noStrike">
              <a:solidFill>
                <a:srgbClr val="000000"/>
              </a:solidFill>
              <a:latin typeface="Arial"/>
              <a:ea typeface="Arial"/>
              <a:cs typeface="Arial"/>
              <a:sym typeface="Arial"/>
            </a:endParaRPr>
          </a:p>
        </p:txBody>
      </p:sp>
      <p:sp>
        <p:nvSpPr>
          <p:cNvPr id="258" name="Google Shape;258;g2016408ed5d_0_135"/>
          <p:cNvSpPr txBox="1"/>
          <p:nvPr/>
        </p:nvSpPr>
        <p:spPr>
          <a:xfrm>
            <a:off x="2061650" y="4665275"/>
            <a:ext cx="612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2016408ed5d_0_135"/>
          <p:cNvSpPr txBox="1"/>
          <p:nvPr/>
        </p:nvSpPr>
        <p:spPr>
          <a:xfrm rot="-5400000">
            <a:off x="-295523" y="2643088"/>
            <a:ext cx="152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9900"/>
                </a:solidFill>
                <a:highlight>
                  <a:schemeClr val="lt1"/>
                </a:highlight>
              </a:rPr>
              <a:t>AD</a:t>
            </a:r>
            <a:r>
              <a:rPr b="1" i="0" lang="en" sz="2000" u="none" cap="none" strike="noStrike">
                <a:solidFill>
                  <a:srgbClr val="000000"/>
                </a:solidFill>
                <a:highlight>
                  <a:schemeClr val="lt1"/>
                </a:highlight>
                <a:latin typeface="Arial"/>
                <a:ea typeface="Arial"/>
                <a:cs typeface="Arial"/>
                <a:sym typeface="Arial"/>
              </a:rPr>
              <a:t> Values</a:t>
            </a:r>
            <a:endParaRPr b="1" i="0" sz="2000" u="none" cap="none" strike="noStrike">
              <a:solidFill>
                <a:srgbClr val="000000"/>
              </a:solidFill>
              <a:highlight>
                <a:schemeClr val="lt1"/>
              </a:highlight>
              <a:latin typeface="Arial"/>
              <a:ea typeface="Arial"/>
              <a:cs typeface="Arial"/>
              <a:sym typeface="Arial"/>
            </a:endParaRPr>
          </a:p>
        </p:txBody>
      </p:sp>
      <p:pic>
        <p:nvPicPr>
          <p:cNvPr id="260" name="Google Shape;260;g2016408ed5d_0_135"/>
          <p:cNvPicPr preferRelativeResize="0"/>
          <p:nvPr/>
        </p:nvPicPr>
        <p:blipFill rotWithShape="1">
          <a:blip r:embed="rId5">
            <a:alphaModFix/>
          </a:blip>
          <a:srcRect b="0" l="0" r="0" t="0"/>
          <a:stretch/>
        </p:blipFill>
        <p:spPr>
          <a:xfrm>
            <a:off x="7073675" y="1891275"/>
            <a:ext cx="1995700" cy="1405225"/>
          </a:xfrm>
          <a:prstGeom prst="rect">
            <a:avLst/>
          </a:prstGeom>
          <a:noFill/>
          <a:ln cap="flat" cmpd="sng" w="38100">
            <a:solidFill>
              <a:schemeClr val="dk2"/>
            </a:solidFill>
            <a:prstDash val="solid"/>
            <a:round/>
            <a:headEnd len="sm" w="sm" type="none"/>
            <a:tailEnd len="sm" w="sm" type="none"/>
          </a:ln>
        </p:spPr>
      </p:pic>
      <p:sp>
        <p:nvSpPr>
          <p:cNvPr id="261" name="Google Shape;261;g2016408ed5d_0_135"/>
          <p:cNvSpPr txBox="1"/>
          <p:nvPr/>
        </p:nvSpPr>
        <p:spPr>
          <a:xfrm>
            <a:off x="777700" y="456675"/>
            <a:ext cx="70812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2400"/>
              <a:t>Right GxT</a:t>
            </a:r>
            <a:endParaRPr b="1" sz="2400"/>
          </a:p>
          <a:p>
            <a:pPr indent="0" lvl="0" marL="0" rtl="0" algn="ctr">
              <a:spcBef>
                <a:spcPts val="0"/>
              </a:spcBef>
              <a:spcAft>
                <a:spcPts val="0"/>
              </a:spcAft>
              <a:buClr>
                <a:schemeClr val="dk1"/>
              </a:buClr>
              <a:buSzPts val="2100"/>
              <a:buFont typeface="Arial"/>
              <a:buNone/>
            </a:pPr>
            <a:r>
              <a:rPr b="1" lang="en" sz="2400">
                <a:solidFill>
                  <a:schemeClr val="dk1"/>
                </a:solidFill>
                <a:highlight>
                  <a:schemeClr val="lt1"/>
                </a:highlight>
              </a:rPr>
              <a:t> F = 3.36      p = 0.0375</a:t>
            </a:r>
            <a:r>
              <a:rPr b="1" lang="en" sz="2100">
                <a:solidFill>
                  <a:schemeClr val="lt1"/>
                </a:solidFill>
                <a:highlight>
                  <a:schemeClr val="lt1"/>
                </a:highlight>
              </a:rPr>
              <a:t>u</a:t>
            </a:r>
            <a:endParaRPr b="1" sz="1800"/>
          </a:p>
          <a:p>
            <a:pPr indent="0" lvl="0" marL="0" marR="0" rtl="0" algn="ctr">
              <a:lnSpc>
                <a:spcPct val="100000"/>
              </a:lnSpc>
              <a:spcBef>
                <a:spcPts val="0"/>
              </a:spcBef>
              <a:spcAft>
                <a:spcPts val="0"/>
              </a:spcAft>
              <a:buClr>
                <a:srgbClr val="000000"/>
              </a:buClr>
              <a:buSzPts val="1800"/>
              <a:buFont typeface="Arial"/>
              <a:buNone/>
            </a:pPr>
            <a:r>
              <a:t/>
            </a:r>
            <a:endParaRPr b="1" sz="1800"/>
          </a:p>
        </p:txBody>
      </p:sp>
      <p:sp>
        <p:nvSpPr>
          <p:cNvPr id="262" name="Google Shape;262;g2016408ed5d_0_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63" name="Google Shape;263;g2016408ed5d_0_135"/>
          <p:cNvSpPr txBox="1"/>
          <p:nvPr/>
        </p:nvSpPr>
        <p:spPr>
          <a:xfrm>
            <a:off x="1076025" y="3195850"/>
            <a:ext cx="12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Mindfulness</a:t>
            </a:r>
            <a:endParaRPr b="1" i="1">
              <a:solidFill>
                <a:schemeClr val="dk1"/>
              </a:solidFill>
            </a:endParaRPr>
          </a:p>
        </p:txBody>
      </p:sp>
      <p:sp>
        <p:nvSpPr>
          <p:cNvPr id="264" name="Google Shape;264;g2016408ed5d_0_135"/>
          <p:cNvSpPr txBox="1"/>
          <p:nvPr/>
        </p:nvSpPr>
        <p:spPr>
          <a:xfrm>
            <a:off x="1076025" y="3596050"/>
            <a:ext cx="13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Mindfulness</a:t>
            </a:r>
            <a:endParaRPr b="1" i="1">
              <a:solidFill>
                <a:schemeClr val="dk1"/>
              </a:solidFill>
            </a:endParaRPr>
          </a:p>
        </p:txBody>
      </p:sp>
      <p:sp>
        <p:nvSpPr>
          <p:cNvPr id="265" name="Google Shape;265;g2016408ed5d_0_135"/>
          <p:cNvSpPr txBox="1"/>
          <p:nvPr/>
        </p:nvSpPr>
        <p:spPr>
          <a:xfrm>
            <a:off x="1416225" y="2743100"/>
            <a:ext cx="8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Control</a:t>
            </a:r>
            <a:endParaRPr b="1" i="1">
              <a:solidFill>
                <a:schemeClr val="dk1"/>
              </a:solidFill>
            </a:endParaRPr>
          </a:p>
        </p:txBody>
      </p:sp>
      <p:sp>
        <p:nvSpPr>
          <p:cNvPr id="266" name="Google Shape;266;g2016408ed5d_0_135"/>
          <p:cNvSpPr txBox="1"/>
          <p:nvPr/>
        </p:nvSpPr>
        <p:spPr>
          <a:xfrm>
            <a:off x="1416225" y="3025450"/>
            <a:ext cx="8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Control</a:t>
            </a:r>
            <a:endParaRPr b="1" i="1">
              <a:solidFill>
                <a:schemeClr val="dk1"/>
              </a:solidFill>
            </a:endParaRPr>
          </a:p>
        </p:txBody>
      </p:sp>
      <p:sp>
        <p:nvSpPr>
          <p:cNvPr id="267" name="Google Shape;267;g2016408ed5d_0_135"/>
          <p:cNvSpPr txBox="1"/>
          <p:nvPr/>
        </p:nvSpPr>
        <p:spPr>
          <a:xfrm>
            <a:off x="6059975" y="1275675"/>
            <a:ext cx="101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Better integrity</a:t>
            </a:r>
            <a:endParaRPr b="1" i="1"/>
          </a:p>
        </p:txBody>
      </p:sp>
      <p:sp>
        <p:nvSpPr>
          <p:cNvPr id="268" name="Google Shape;268;g2016408ed5d_0_135"/>
          <p:cNvSpPr txBox="1"/>
          <p:nvPr/>
        </p:nvSpPr>
        <p:spPr>
          <a:xfrm>
            <a:off x="6247325" y="3802725"/>
            <a:ext cx="101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Worse integrity</a:t>
            </a:r>
            <a:endParaRPr b="1" i="1"/>
          </a:p>
        </p:txBody>
      </p:sp>
      <p:sp>
        <p:nvSpPr>
          <p:cNvPr id="269" name="Google Shape;269;g2016408ed5d_0_135"/>
          <p:cNvSpPr txBox="1"/>
          <p:nvPr/>
        </p:nvSpPr>
        <p:spPr>
          <a:xfrm>
            <a:off x="7449850" y="3530500"/>
            <a:ext cx="1742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r>
              <a:rPr lang="en" sz="1600">
                <a:solidFill>
                  <a:schemeClr val="dk1"/>
                </a:solidFill>
              </a:rPr>
              <a:t>Age, Practice time &amp; Baseline FA vals controlled for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ph type="title"/>
          </p:nvPr>
        </p:nvSpPr>
        <p:spPr>
          <a:xfrm>
            <a:off x="311700" y="1363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820"/>
              <a:t>Introduction:</a:t>
            </a:r>
            <a:endParaRPr b="1" sz="2820"/>
          </a:p>
        </p:txBody>
      </p:sp>
      <p:sp>
        <p:nvSpPr>
          <p:cNvPr id="65" name="Google Shape;65;p2"/>
          <p:cNvSpPr txBox="1"/>
          <p:nvPr>
            <p:ph idx="1" type="body"/>
          </p:nvPr>
        </p:nvSpPr>
        <p:spPr>
          <a:xfrm>
            <a:off x="82300" y="709050"/>
            <a:ext cx="5604600" cy="403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800"/>
              <a:t>-Age-related white matter (WM) degradation underlies decreases in working memory performance</a:t>
            </a:r>
            <a:endParaRPr sz="2800"/>
          </a:p>
          <a:p>
            <a:pPr indent="0" lvl="0" marL="0" rtl="0" algn="l">
              <a:lnSpc>
                <a:spcPct val="115000"/>
              </a:lnSpc>
              <a:spcBef>
                <a:spcPts val="1200"/>
              </a:spcBef>
              <a:spcAft>
                <a:spcPts val="0"/>
              </a:spcAft>
              <a:buSzPts val="1800"/>
              <a:buNone/>
            </a:pPr>
            <a:r>
              <a:rPr lang="en" sz="2800"/>
              <a:t>-The hippocampus is essential to cognitive performance</a:t>
            </a:r>
            <a:endParaRPr sz="2800"/>
          </a:p>
          <a:p>
            <a:pPr indent="0" lvl="0" marL="0" rtl="0" algn="l">
              <a:lnSpc>
                <a:spcPct val="115000"/>
              </a:lnSpc>
              <a:spcBef>
                <a:spcPts val="1200"/>
              </a:spcBef>
              <a:spcAft>
                <a:spcPts val="1200"/>
              </a:spcAft>
              <a:buClr>
                <a:schemeClr val="dk1"/>
              </a:buClr>
              <a:buSzPts val="1100"/>
              <a:buFont typeface="Arial"/>
              <a:buNone/>
            </a:pPr>
            <a:r>
              <a:rPr lang="en" sz="2800"/>
              <a:t>-Interventions to decelerate cognitive decline are of great interest.</a:t>
            </a:r>
            <a:endParaRPr sz="2800"/>
          </a:p>
        </p:txBody>
      </p:sp>
      <p:pic>
        <p:nvPicPr>
          <p:cNvPr id="66" name="Google Shape;66;p2"/>
          <p:cNvPicPr preferRelativeResize="0"/>
          <p:nvPr/>
        </p:nvPicPr>
        <p:blipFill rotWithShape="1">
          <a:blip r:embed="rId3">
            <a:alphaModFix/>
          </a:blip>
          <a:srcRect b="0" l="4000" r="6904" t="0"/>
          <a:stretch/>
        </p:blipFill>
        <p:spPr>
          <a:xfrm>
            <a:off x="5793575" y="880500"/>
            <a:ext cx="3216101" cy="3005850"/>
          </a:xfrm>
          <a:prstGeom prst="rect">
            <a:avLst/>
          </a:prstGeom>
          <a:noFill/>
          <a:ln>
            <a:noFill/>
          </a:ln>
        </p:spPr>
      </p:pic>
      <p:sp>
        <p:nvSpPr>
          <p:cNvPr id="67" name="Google Shape;67;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0" st="0"/>
                                            </p:txEl>
                                          </p:spTgt>
                                        </p:tgtEl>
                                        <p:attrNameLst>
                                          <p:attrName>style.visibility</p:attrName>
                                        </p:attrNameLst>
                                      </p:cBhvr>
                                      <p:to>
                                        <p:strVal val="visible"/>
                                      </p:to>
                                    </p:set>
                                    <p:animEffect filter="fade" transition="in">
                                      <p:cBhvr>
                                        <p:cTn dur="1500"/>
                                        <p:tgtEl>
                                          <p:spTgt spid="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1" st="1"/>
                                            </p:txEl>
                                          </p:spTgt>
                                        </p:tgtEl>
                                        <p:attrNameLst>
                                          <p:attrName>style.visibility</p:attrName>
                                        </p:attrNameLst>
                                      </p:cBhvr>
                                      <p:to>
                                        <p:strVal val="visible"/>
                                      </p:to>
                                    </p:set>
                                    <p:animEffect filter="fade" transition="in">
                                      <p:cBhvr>
                                        <p:cTn dur="1500"/>
                                        <p:tgtEl>
                                          <p:spTgt spid="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2" st="2"/>
                                            </p:txEl>
                                          </p:spTgt>
                                        </p:tgtEl>
                                        <p:attrNameLst>
                                          <p:attrName>style.visibility</p:attrName>
                                        </p:attrNameLst>
                                      </p:cBhvr>
                                      <p:to>
                                        <p:strVal val="visible"/>
                                      </p:to>
                                    </p:set>
                                    <p:animEffect filter="fade" transition="in">
                                      <p:cBhvr>
                                        <p:cTn dur="1500"/>
                                        <p:tgtEl>
                                          <p:spTgt spid="6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g2016408ed5d_0_99" title="Chart"/>
          <p:cNvPicPr preferRelativeResize="0"/>
          <p:nvPr/>
        </p:nvPicPr>
        <p:blipFill>
          <a:blip r:embed="rId3">
            <a:alphaModFix/>
          </a:blip>
          <a:stretch>
            <a:fillRect/>
          </a:stretch>
        </p:blipFill>
        <p:spPr>
          <a:xfrm>
            <a:off x="366575" y="928125"/>
            <a:ext cx="6817326" cy="4215374"/>
          </a:xfrm>
          <a:prstGeom prst="rect">
            <a:avLst/>
          </a:prstGeom>
          <a:noFill/>
          <a:ln>
            <a:noFill/>
          </a:ln>
        </p:spPr>
      </p:pic>
      <p:sp>
        <p:nvSpPr>
          <p:cNvPr id="275" name="Google Shape;275;g2016408ed5d_0_99"/>
          <p:cNvSpPr txBox="1"/>
          <p:nvPr>
            <p:ph type="title"/>
          </p:nvPr>
        </p:nvSpPr>
        <p:spPr>
          <a:xfrm>
            <a:off x="608488" y="-67650"/>
            <a:ext cx="65754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9900FF"/>
                </a:solidFill>
              </a:rPr>
              <a:t>Cingulum Bundle - Dorsal </a:t>
            </a:r>
            <a:endParaRPr b="1">
              <a:solidFill>
                <a:srgbClr val="9900FF"/>
              </a:solidFill>
            </a:endParaRPr>
          </a:p>
          <a:p>
            <a:pPr indent="0" lvl="0" marL="0" rtl="0" algn="ctr">
              <a:lnSpc>
                <a:spcPct val="100000"/>
              </a:lnSpc>
              <a:spcBef>
                <a:spcPts val="0"/>
              </a:spcBef>
              <a:spcAft>
                <a:spcPts val="0"/>
              </a:spcAft>
              <a:buSzPct val="111111"/>
              <a:buNone/>
            </a:pPr>
            <a:r>
              <a:t/>
            </a:r>
            <a:endParaRPr b="1"/>
          </a:p>
        </p:txBody>
      </p:sp>
      <p:sp>
        <p:nvSpPr>
          <p:cNvPr id="276" name="Google Shape;276;g2016408ed5d_0_99"/>
          <p:cNvSpPr txBox="1"/>
          <p:nvPr/>
        </p:nvSpPr>
        <p:spPr>
          <a:xfrm>
            <a:off x="1092200" y="3254975"/>
            <a:ext cx="127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1" sz="1400" u="none" cap="none" strike="noStrike">
              <a:solidFill>
                <a:schemeClr val="dk1"/>
              </a:solidFill>
              <a:latin typeface="Arial"/>
              <a:ea typeface="Arial"/>
              <a:cs typeface="Arial"/>
              <a:sym typeface="Arial"/>
            </a:endParaRPr>
          </a:p>
        </p:txBody>
      </p:sp>
      <p:sp>
        <p:nvSpPr>
          <p:cNvPr id="277" name="Google Shape;277;g2016408ed5d_0_99"/>
          <p:cNvSpPr txBox="1"/>
          <p:nvPr/>
        </p:nvSpPr>
        <p:spPr>
          <a:xfrm>
            <a:off x="1474700" y="3872125"/>
            <a:ext cx="89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1" sz="1400" u="none" cap="none" strike="noStrike">
              <a:solidFill>
                <a:schemeClr val="dk1"/>
              </a:solidFill>
              <a:latin typeface="Arial"/>
              <a:ea typeface="Arial"/>
              <a:cs typeface="Arial"/>
              <a:sym typeface="Arial"/>
            </a:endParaRPr>
          </a:p>
        </p:txBody>
      </p:sp>
      <p:sp>
        <p:nvSpPr>
          <p:cNvPr id="278" name="Google Shape;278;g2016408ed5d_0_99"/>
          <p:cNvSpPr txBox="1"/>
          <p:nvPr/>
        </p:nvSpPr>
        <p:spPr>
          <a:xfrm rot="-5400000">
            <a:off x="-324875" y="2538601"/>
            <a:ext cx="1503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FF9900"/>
                </a:solidFill>
                <a:highlight>
                  <a:schemeClr val="lt1"/>
                </a:highlight>
              </a:rPr>
              <a:t>AD</a:t>
            </a:r>
            <a:r>
              <a:rPr b="1" i="0" lang="en" sz="2000" u="none" cap="none" strike="noStrike">
                <a:solidFill>
                  <a:schemeClr val="dk1"/>
                </a:solidFill>
                <a:highlight>
                  <a:schemeClr val="lt1"/>
                </a:highlight>
                <a:latin typeface="Arial"/>
                <a:ea typeface="Arial"/>
                <a:cs typeface="Arial"/>
                <a:sym typeface="Arial"/>
              </a:rPr>
              <a:t> Values</a:t>
            </a:r>
            <a:endParaRPr b="1" i="0" sz="2000" u="none" cap="none" strike="noStrike">
              <a:solidFill>
                <a:schemeClr val="dk1"/>
              </a:solidFill>
              <a:highlight>
                <a:schemeClr val="lt1"/>
              </a:highlight>
              <a:latin typeface="Arial"/>
              <a:ea typeface="Arial"/>
              <a:cs typeface="Arial"/>
              <a:sym typeface="Arial"/>
            </a:endParaRPr>
          </a:p>
        </p:txBody>
      </p:sp>
      <p:sp>
        <p:nvSpPr>
          <p:cNvPr id="279" name="Google Shape;279;g2016408ed5d_0_99"/>
          <p:cNvSpPr txBox="1"/>
          <p:nvPr/>
        </p:nvSpPr>
        <p:spPr>
          <a:xfrm>
            <a:off x="1352450" y="4651400"/>
            <a:ext cx="11373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0</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280" name="Google Shape;280;g2016408ed5d_0_99"/>
          <p:cNvSpPr txBox="1"/>
          <p:nvPr/>
        </p:nvSpPr>
        <p:spPr>
          <a:xfrm>
            <a:off x="3488413" y="4651400"/>
            <a:ext cx="1218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8</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281" name="Google Shape;281;g2016408ed5d_0_99"/>
          <p:cNvSpPr txBox="1"/>
          <p:nvPr/>
        </p:nvSpPr>
        <p:spPr>
          <a:xfrm>
            <a:off x="5437600" y="4651400"/>
            <a:ext cx="3000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52</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282" name="Google Shape;282;g2016408ed5d_0_99"/>
          <p:cNvSpPr txBox="1"/>
          <p:nvPr/>
        </p:nvSpPr>
        <p:spPr>
          <a:xfrm>
            <a:off x="8457225" y="2295038"/>
            <a:ext cx="684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chemeClr val="lt1"/>
                </a:solidFill>
                <a:highlight>
                  <a:schemeClr val="lt1"/>
                </a:highlight>
                <a:latin typeface="Arial"/>
                <a:ea typeface="Arial"/>
                <a:cs typeface="Arial"/>
                <a:sym typeface="Arial"/>
              </a:rPr>
              <a:t>     ada</a:t>
            </a:r>
            <a:endParaRPr b="0" i="0" sz="2100" u="none" cap="none" strike="noStrike">
              <a:solidFill>
                <a:schemeClr val="lt1"/>
              </a:solidFill>
              <a:highlight>
                <a:schemeClr val="lt1"/>
              </a:highlight>
              <a:latin typeface="Arial"/>
              <a:ea typeface="Arial"/>
              <a:cs typeface="Arial"/>
              <a:sym typeface="Arial"/>
            </a:endParaRPr>
          </a:p>
        </p:txBody>
      </p:sp>
      <p:sp>
        <p:nvSpPr>
          <p:cNvPr id="283" name="Google Shape;283;g2016408ed5d_0_99"/>
          <p:cNvSpPr txBox="1"/>
          <p:nvPr/>
        </p:nvSpPr>
        <p:spPr>
          <a:xfrm>
            <a:off x="6691300" y="2520300"/>
            <a:ext cx="492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lt1"/>
                </a:solidFill>
                <a:highlight>
                  <a:schemeClr val="lt1"/>
                </a:highlight>
                <a:latin typeface="Arial"/>
                <a:ea typeface="Arial"/>
                <a:cs typeface="Arial"/>
                <a:sym typeface="Arial"/>
              </a:rPr>
              <a:t>we</a:t>
            </a:r>
            <a:endParaRPr b="0" i="0" sz="1400" u="none" cap="none" strike="noStrike">
              <a:solidFill>
                <a:schemeClr val="lt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84" name="Google Shape;284;g2016408ed5d_0_99"/>
          <p:cNvSpPr txBox="1"/>
          <p:nvPr/>
        </p:nvSpPr>
        <p:spPr>
          <a:xfrm>
            <a:off x="6729100" y="3411725"/>
            <a:ext cx="41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highlight>
                  <a:schemeClr val="lt1"/>
                </a:highlight>
                <a:latin typeface="Arial"/>
                <a:ea typeface="Arial"/>
                <a:cs typeface="Arial"/>
                <a:sym typeface="Arial"/>
              </a:rPr>
              <a:t>fjk</a:t>
            </a:r>
            <a:endParaRPr b="0" i="0" sz="1400" u="none" cap="none" strike="noStrike">
              <a:solidFill>
                <a:schemeClr val="lt1"/>
              </a:solidFill>
              <a:highlight>
                <a:schemeClr val="lt1"/>
              </a:highlight>
              <a:latin typeface="Arial"/>
              <a:ea typeface="Arial"/>
              <a:cs typeface="Arial"/>
              <a:sym typeface="Arial"/>
            </a:endParaRPr>
          </a:p>
        </p:txBody>
      </p:sp>
      <p:sp>
        <p:nvSpPr>
          <p:cNvPr id="285" name="Google Shape;285;g2016408ed5d_0_99"/>
          <p:cNvSpPr txBox="1"/>
          <p:nvPr/>
        </p:nvSpPr>
        <p:spPr>
          <a:xfrm>
            <a:off x="1038625" y="294475"/>
            <a:ext cx="61182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lang="en" sz="2100">
                <a:solidFill>
                  <a:schemeClr val="dk1"/>
                </a:solidFill>
                <a:highlight>
                  <a:schemeClr val="lt1"/>
                </a:highlight>
              </a:rPr>
              <a:t>Right </a:t>
            </a:r>
            <a:r>
              <a:rPr b="1" i="0" lang="en" sz="2100" u="none" cap="none" strike="noStrike">
                <a:solidFill>
                  <a:schemeClr val="dk1"/>
                </a:solidFill>
                <a:highlight>
                  <a:schemeClr val="lt1"/>
                </a:highlight>
                <a:latin typeface="Arial"/>
                <a:ea typeface="Arial"/>
                <a:cs typeface="Arial"/>
                <a:sym typeface="Arial"/>
              </a:rPr>
              <a:t>GxT </a:t>
            </a:r>
            <a:endParaRPr b="1" i="0" sz="2100" u="none" cap="none" strike="noStrike">
              <a:solidFill>
                <a:schemeClr val="dk1"/>
              </a:solidFill>
              <a:highlight>
                <a:schemeClr val="lt1"/>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100"/>
              <a:buFont typeface="Arial"/>
              <a:buNone/>
            </a:pPr>
            <a:r>
              <a:rPr b="1" lang="en" sz="2100">
                <a:solidFill>
                  <a:schemeClr val="dk1"/>
                </a:solidFill>
                <a:highlight>
                  <a:schemeClr val="lt1"/>
                </a:highlight>
              </a:rPr>
              <a:t>       </a:t>
            </a:r>
            <a:r>
              <a:rPr b="1" i="0" lang="en" sz="2100" u="none" cap="none" strike="noStrike">
                <a:solidFill>
                  <a:schemeClr val="dk1"/>
                </a:solidFill>
                <a:highlight>
                  <a:schemeClr val="lt1"/>
                </a:highlight>
                <a:latin typeface="Arial"/>
                <a:ea typeface="Arial"/>
                <a:cs typeface="Arial"/>
                <a:sym typeface="Arial"/>
              </a:rPr>
              <a:t>F = </a:t>
            </a:r>
            <a:r>
              <a:rPr b="1" lang="en" sz="2100">
                <a:solidFill>
                  <a:schemeClr val="dk1"/>
                </a:solidFill>
                <a:highlight>
                  <a:schemeClr val="lt1"/>
                </a:highlight>
              </a:rPr>
              <a:t>4.74</a:t>
            </a:r>
            <a:r>
              <a:rPr b="1" i="0" lang="en" sz="2100" u="none" cap="none" strike="noStrike">
                <a:solidFill>
                  <a:schemeClr val="dk1"/>
                </a:solidFill>
                <a:highlight>
                  <a:schemeClr val="lt1"/>
                </a:highlight>
                <a:latin typeface="Arial"/>
                <a:ea typeface="Arial"/>
                <a:cs typeface="Arial"/>
                <a:sym typeface="Arial"/>
              </a:rPr>
              <a:t>      p = </a:t>
            </a:r>
            <a:r>
              <a:rPr b="1" lang="en" sz="2100">
                <a:solidFill>
                  <a:schemeClr val="dk1"/>
                </a:solidFill>
                <a:highlight>
                  <a:schemeClr val="lt1"/>
                </a:highlight>
              </a:rPr>
              <a:t>0.0102</a:t>
            </a:r>
            <a:r>
              <a:rPr b="1" i="0" lang="en" sz="2100" u="none" cap="none" strike="noStrike">
                <a:solidFill>
                  <a:schemeClr val="lt1"/>
                </a:solidFill>
                <a:highlight>
                  <a:schemeClr val="lt1"/>
                </a:highlight>
                <a:latin typeface="Arial"/>
                <a:ea typeface="Arial"/>
                <a:cs typeface="Arial"/>
                <a:sym typeface="Arial"/>
              </a:rPr>
              <a:t>uuu</a:t>
            </a:r>
            <a:r>
              <a:rPr b="1" i="0" lang="en" sz="2100" u="none" cap="none" strike="noStrike">
                <a:solidFill>
                  <a:schemeClr val="dk1"/>
                </a:solidFill>
                <a:highlight>
                  <a:schemeClr val="lt1"/>
                </a:highlight>
                <a:latin typeface="Arial"/>
                <a:ea typeface="Arial"/>
                <a:cs typeface="Arial"/>
                <a:sym typeface="Arial"/>
              </a:rPr>
              <a:t>       </a:t>
            </a:r>
            <a:endParaRPr b="1" i="0" sz="2100" u="none" cap="none" strike="noStrike">
              <a:solidFill>
                <a:schemeClr val="dk1"/>
              </a:solidFill>
              <a:highlight>
                <a:schemeClr val="lt1"/>
              </a:highlight>
              <a:latin typeface="Arial"/>
              <a:ea typeface="Arial"/>
              <a:cs typeface="Arial"/>
              <a:sym typeface="Arial"/>
            </a:endParaRPr>
          </a:p>
        </p:txBody>
      </p:sp>
      <p:pic>
        <p:nvPicPr>
          <p:cNvPr id="286" name="Google Shape;286;g2016408ed5d_0_99"/>
          <p:cNvPicPr preferRelativeResize="0"/>
          <p:nvPr/>
        </p:nvPicPr>
        <p:blipFill rotWithShape="1">
          <a:blip r:embed="rId4">
            <a:alphaModFix/>
          </a:blip>
          <a:srcRect b="0" l="0" r="0" t="0"/>
          <a:stretch/>
        </p:blipFill>
        <p:spPr>
          <a:xfrm>
            <a:off x="6804000" y="2209938"/>
            <a:ext cx="2235900" cy="1236325"/>
          </a:xfrm>
          <a:prstGeom prst="rect">
            <a:avLst/>
          </a:prstGeom>
          <a:noFill/>
          <a:ln cap="flat" cmpd="sng" w="38100">
            <a:solidFill>
              <a:schemeClr val="dk2"/>
            </a:solidFill>
            <a:prstDash val="solid"/>
            <a:round/>
            <a:headEnd len="sm" w="sm" type="none"/>
            <a:tailEnd len="sm" w="sm" type="none"/>
          </a:ln>
        </p:spPr>
      </p:pic>
      <p:pic>
        <p:nvPicPr>
          <p:cNvPr id="287" name="Google Shape;287;g2016408ed5d_0_99"/>
          <p:cNvPicPr preferRelativeResize="0"/>
          <p:nvPr/>
        </p:nvPicPr>
        <p:blipFill rotWithShape="1">
          <a:blip r:embed="rId5">
            <a:alphaModFix/>
          </a:blip>
          <a:srcRect b="0" l="0" r="0" t="0"/>
          <a:stretch/>
        </p:blipFill>
        <p:spPr>
          <a:xfrm>
            <a:off x="6699900" y="0"/>
            <a:ext cx="2444101" cy="1743374"/>
          </a:xfrm>
          <a:prstGeom prst="rect">
            <a:avLst/>
          </a:prstGeom>
          <a:noFill/>
          <a:ln>
            <a:noFill/>
          </a:ln>
        </p:spPr>
      </p:pic>
      <p:sp>
        <p:nvSpPr>
          <p:cNvPr id="288" name="Google Shape;288;g2016408ed5d_0_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89" name="Google Shape;289;g2016408ed5d_0_99"/>
          <p:cNvSpPr txBox="1"/>
          <p:nvPr/>
        </p:nvSpPr>
        <p:spPr>
          <a:xfrm>
            <a:off x="1283450" y="3011525"/>
            <a:ext cx="8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Control</a:t>
            </a:r>
            <a:endParaRPr b="1" i="1">
              <a:solidFill>
                <a:schemeClr val="dk1"/>
              </a:solidFill>
            </a:endParaRPr>
          </a:p>
        </p:txBody>
      </p:sp>
      <p:sp>
        <p:nvSpPr>
          <p:cNvPr id="290" name="Google Shape;290;g2016408ed5d_0_99"/>
          <p:cNvSpPr txBox="1"/>
          <p:nvPr/>
        </p:nvSpPr>
        <p:spPr>
          <a:xfrm>
            <a:off x="900950" y="3313375"/>
            <a:ext cx="12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Mindfulness</a:t>
            </a:r>
            <a:endParaRPr b="1" i="1">
              <a:solidFill>
                <a:schemeClr val="dk1"/>
              </a:solidFill>
            </a:endParaRPr>
          </a:p>
        </p:txBody>
      </p:sp>
      <p:sp>
        <p:nvSpPr>
          <p:cNvPr id="291" name="Google Shape;291;g2016408ed5d_0_99"/>
          <p:cNvSpPr txBox="1"/>
          <p:nvPr/>
        </p:nvSpPr>
        <p:spPr>
          <a:xfrm>
            <a:off x="900950" y="3756613"/>
            <a:ext cx="14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Mindfulness</a:t>
            </a:r>
            <a:endParaRPr b="1" i="1">
              <a:solidFill>
                <a:schemeClr val="dk1"/>
              </a:solidFill>
            </a:endParaRPr>
          </a:p>
        </p:txBody>
      </p:sp>
      <p:sp>
        <p:nvSpPr>
          <p:cNvPr id="292" name="Google Shape;292;g2016408ed5d_0_99"/>
          <p:cNvSpPr txBox="1"/>
          <p:nvPr/>
        </p:nvSpPr>
        <p:spPr>
          <a:xfrm>
            <a:off x="5807750" y="1347175"/>
            <a:ext cx="121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Better integrity</a:t>
            </a:r>
            <a:endParaRPr b="1" i="1">
              <a:solidFill>
                <a:schemeClr val="dk1"/>
              </a:solidFill>
            </a:endParaRPr>
          </a:p>
        </p:txBody>
      </p:sp>
      <p:sp>
        <p:nvSpPr>
          <p:cNvPr id="293" name="Google Shape;293;g2016408ed5d_0_99"/>
          <p:cNvSpPr txBox="1"/>
          <p:nvPr/>
        </p:nvSpPr>
        <p:spPr>
          <a:xfrm>
            <a:off x="7156825" y="3678025"/>
            <a:ext cx="1658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r>
              <a:rPr lang="en" sz="1600">
                <a:solidFill>
                  <a:schemeClr val="dk1"/>
                </a:solidFill>
              </a:rPr>
              <a:t>Age, Practice time &amp; Baseline FA vals controlled for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g2016408ed5d_0_80" title="Chart"/>
          <p:cNvPicPr preferRelativeResize="0"/>
          <p:nvPr/>
        </p:nvPicPr>
        <p:blipFill rotWithShape="1">
          <a:blip r:embed="rId3">
            <a:alphaModFix/>
          </a:blip>
          <a:srcRect b="8003" l="0" r="0" t="0"/>
          <a:stretch/>
        </p:blipFill>
        <p:spPr>
          <a:xfrm>
            <a:off x="266250" y="1034912"/>
            <a:ext cx="7103776" cy="4036024"/>
          </a:xfrm>
          <a:prstGeom prst="rect">
            <a:avLst/>
          </a:prstGeom>
          <a:noFill/>
          <a:ln>
            <a:noFill/>
          </a:ln>
        </p:spPr>
      </p:pic>
      <p:sp>
        <p:nvSpPr>
          <p:cNvPr id="299" name="Google Shape;299;g2016408ed5d_0_80"/>
          <p:cNvSpPr txBox="1"/>
          <p:nvPr>
            <p:ph type="title"/>
          </p:nvPr>
        </p:nvSpPr>
        <p:spPr>
          <a:xfrm>
            <a:off x="1798963" y="0"/>
            <a:ext cx="4283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0000FF"/>
                </a:solidFill>
                <a:highlight>
                  <a:schemeClr val="lt1"/>
                </a:highlight>
              </a:rPr>
              <a:t>Cingulum Bundle - Ventral</a:t>
            </a:r>
            <a:r>
              <a:rPr b="1" lang="en">
                <a:highlight>
                  <a:schemeClr val="lt1"/>
                </a:highlight>
              </a:rPr>
              <a:t> </a:t>
            </a:r>
            <a:endParaRPr b="1">
              <a:solidFill>
                <a:srgbClr val="674EA7"/>
              </a:solidFill>
              <a:highlight>
                <a:schemeClr val="lt1"/>
              </a:highlight>
            </a:endParaRPr>
          </a:p>
        </p:txBody>
      </p:sp>
      <p:sp>
        <p:nvSpPr>
          <p:cNvPr id="300" name="Google Shape;300;g2016408ed5d_0_80"/>
          <p:cNvSpPr txBox="1"/>
          <p:nvPr/>
        </p:nvSpPr>
        <p:spPr>
          <a:xfrm>
            <a:off x="6854750" y="2683250"/>
            <a:ext cx="3000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dk1"/>
              </a:solidFill>
              <a:highlight>
                <a:schemeClr val="lt1"/>
              </a:highlight>
              <a:latin typeface="Arial"/>
              <a:ea typeface="Arial"/>
              <a:cs typeface="Arial"/>
              <a:sym typeface="Arial"/>
            </a:endParaRPr>
          </a:p>
        </p:txBody>
      </p:sp>
      <p:sp>
        <p:nvSpPr>
          <p:cNvPr id="301" name="Google Shape;301;g2016408ed5d_0_80"/>
          <p:cNvSpPr txBox="1"/>
          <p:nvPr/>
        </p:nvSpPr>
        <p:spPr>
          <a:xfrm>
            <a:off x="1402775" y="3809150"/>
            <a:ext cx="92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1" sz="1400" u="none" cap="none" strike="noStrike">
              <a:solidFill>
                <a:schemeClr val="dk1"/>
              </a:solidFill>
              <a:latin typeface="Arial"/>
              <a:ea typeface="Arial"/>
              <a:cs typeface="Arial"/>
              <a:sym typeface="Arial"/>
            </a:endParaRPr>
          </a:p>
        </p:txBody>
      </p:sp>
      <p:sp>
        <p:nvSpPr>
          <p:cNvPr id="302" name="Google Shape;302;g2016408ed5d_0_80"/>
          <p:cNvSpPr txBox="1"/>
          <p:nvPr/>
        </p:nvSpPr>
        <p:spPr>
          <a:xfrm>
            <a:off x="1016200" y="2852813"/>
            <a:ext cx="124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1" sz="1400" u="none" cap="none" strike="noStrike">
              <a:solidFill>
                <a:schemeClr val="dk1"/>
              </a:solidFill>
              <a:latin typeface="Arial"/>
              <a:ea typeface="Arial"/>
              <a:cs typeface="Arial"/>
              <a:sym typeface="Arial"/>
            </a:endParaRPr>
          </a:p>
        </p:txBody>
      </p:sp>
      <p:sp>
        <p:nvSpPr>
          <p:cNvPr id="303" name="Google Shape;303;g2016408ed5d_0_80"/>
          <p:cNvSpPr txBox="1"/>
          <p:nvPr/>
        </p:nvSpPr>
        <p:spPr>
          <a:xfrm rot="-5400000">
            <a:off x="-373500" y="2532150"/>
            <a:ext cx="1427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chemeClr val="accent5"/>
                </a:solidFill>
                <a:highlight>
                  <a:schemeClr val="lt1"/>
                </a:highlight>
              </a:rPr>
              <a:t>RD</a:t>
            </a:r>
            <a:r>
              <a:rPr b="1" i="0" lang="en" sz="2000" u="none" cap="none" strike="noStrike">
                <a:solidFill>
                  <a:schemeClr val="dk1"/>
                </a:solidFill>
                <a:highlight>
                  <a:schemeClr val="lt1"/>
                </a:highlight>
                <a:latin typeface="Arial"/>
                <a:ea typeface="Arial"/>
                <a:cs typeface="Arial"/>
                <a:sym typeface="Arial"/>
              </a:rPr>
              <a:t> Values</a:t>
            </a:r>
            <a:endParaRPr b="1" i="0" sz="2000" u="none" cap="none" strike="noStrike">
              <a:solidFill>
                <a:schemeClr val="dk1"/>
              </a:solidFill>
              <a:highlight>
                <a:schemeClr val="lt1"/>
              </a:highlight>
              <a:latin typeface="Arial"/>
              <a:ea typeface="Arial"/>
              <a:cs typeface="Arial"/>
              <a:sym typeface="Arial"/>
            </a:endParaRPr>
          </a:p>
        </p:txBody>
      </p:sp>
      <p:sp>
        <p:nvSpPr>
          <p:cNvPr id="304" name="Google Shape;304;g2016408ed5d_0_80"/>
          <p:cNvSpPr txBox="1"/>
          <p:nvPr/>
        </p:nvSpPr>
        <p:spPr>
          <a:xfrm>
            <a:off x="1402775" y="4649825"/>
            <a:ext cx="1243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0</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305" name="Google Shape;305;g2016408ed5d_0_80"/>
          <p:cNvSpPr txBox="1"/>
          <p:nvPr/>
        </p:nvSpPr>
        <p:spPr>
          <a:xfrm>
            <a:off x="3584950" y="4649825"/>
            <a:ext cx="1243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8</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306" name="Google Shape;306;g2016408ed5d_0_80"/>
          <p:cNvSpPr txBox="1"/>
          <p:nvPr/>
        </p:nvSpPr>
        <p:spPr>
          <a:xfrm>
            <a:off x="5767125" y="4649825"/>
            <a:ext cx="1243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highlight>
                  <a:schemeClr val="lt1"/>
                </a:highlight>
                <a:latin typeface="Arial"/>
                <a:ea typeface="Arial"/>
                <a:cs typeface="Arial"/>
                <a:sym typeface="Arial"/>
              </a:rPr>
              <a:t>Week 52</a:t>
            </a:r>
            <a:r>
              <a:rPr b="0" i="0" lang="en"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highlight>
                <a:schemeClr val="lt1"/>
              </a:highlight>
              <a:latin typeface="Arial"/>
              <a:ea typeface="Arial"/>
              <a:cs typeface="Arial"/>
              <a:sym typeface="Arial"/>
            </a:endParaRPr>
          </a:p>
        </p:txBody>
      </p:sp>
      <p:sp>
        <p:nvSpPr>
          <p:cNvPr id="307" name="Google Shape;307;g2016408ed5d_0_80"/>
          <p:cNvSpPr txBox="1"/>
          <p:nvPr/>
        </p:nvSpPr>
        <p:spPr>
          <a:xfrm>
            <a:off x="7045750" y="3412975"/>
            <a:ext cx="1893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308" name="Google Shape;308;g2016408ed5d_0_80"/>
          <p:cNvSpPr txBox="1"/>
          <p:nvPr/>
        </p:nvSpPr>
        <p:spPr>
          <a:xfrm>
            <a:off x="1959775" y="343313"/>
            <a:ext cx="41229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lang="en" sz="1900"/>
              <a:t>Right </a:t>
            </a:r>
            <a:r>
              <a:rPr b="1" i="0" lang="en" sz="1900" u="none" cap="none" strike="noStrike">
                <a:solidFill>
                  <a:srgbClr val="000000"/>
                </a:solidFill>
                <a:latin typeface="Arial"/>
                <a:ea typeface="Arial"/>
                <a:cs typeface="Arial"/>
                <a:sym typeface="Arial"/>
              </a:rPr>
              <a:t>GxT</a:t>
            </a:r>
            <a:endParaRPr b="1"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Arial"/>
                <a:ea typeface="Arial"/>
                <a:cs typeface="Arial"/>
                <a:sym typeface="Arial"/>
              </a:rPr>
              <a:t> F = </a:t>
            </a:r>
            <a:r>
              <a:rPr b="1" lang="en" sz="1900"/>
              <a:t>8.96</a:t>
            </a:r>
            <a:r>
              <a:rPr b="1" i="0" lang="en" sz="1900" u="none" cap="none" strike="noStrike">
                <a:solidFill>
                  <a:srgbClr val="000000"/>
                </a:solidFill>
                <a:latin typeface="Arial"/>
                <a:ea typeface="Arial"/>
                <a:cs typeface="Arial"/>
                <a:sym typeface="Arial"/>
              </a:rPr>
              <a:t> p = 0.000</a:t>
            </a:r>
            <a:r>
              <a:rPr b="1" lang="en" sz="1900"/>
              <a:t>2</a:t>
            </a:r>
            <a:r>
              <a:rPr b="1" i="0" lang="en" sz="1900" u="none" cap="none" strike="noStrike">
                <a:solidFill>
                  <a:srgbClr val="000000"/>
                </a:solidFill>
                <a:latin typeface="Arial"/>
                <a:ea typeface="Arial"/>
                <a:cs typeface="Arial"/>
                <a:sym typeface="Arial"/>
              </a:rPr>
              <a:t> </a:t>
            </a:r>
            <a:endParaRPr b="1" i="0" sz="1900" u="none" cap="none" strike="noStrike">
              <a:solidFill>
                <a:srgbClr val="000000"/>
              </a:solidFill>
              <a:latin typeface="Arial"/>
              <a:ea typeface="Arial"/>
              <a:cs typeface="Arial"/>
              <a:sym typeface="Arial"/>
            </a:endParaRPr>
          </a:p>
        </p:txBody>
      </p:sp>
      <p:pic>
        <p:nvPicPr>
          <p:cNvPr id="309" name="Google Shape;309;g2016408ed5d_0_80"/>
          <p:cNvPicPr preferRelativeResize="0"/>
          <p:nvPr/>
        </p:nvPicPr>
        <p:blipFill rotWithShape="1">
          <a:blip r:embed="rId4">
            <a:alphaModFix/>
          </a:blip>
          <a:srcRect b="0" l="0" r="0" t="0"/>
          <a:stretch/>
        </p:blipFill>
        <p:spPr>
          <a:xfrm>
            <a:off x="6683563" y="2164200"/>
            <a:ext cx="2401322" cy="1327800"/>
          </a:xfrm>
          <a:prstGeom prst="rect">
            <a:avLst/>
          </a:prstGeom>
          <a:noFill/>
          <a:ln cap="flat" cmpd="sng" w="38100">
            <a:solidFill>
              <a:schemeClr val="dk2"/>
            </a:solidFill>
            <a:prstDash val="solid"/>
            <a:round/>
            <a:headEnd len="sm" w="sm" type="none"/>
            <a:tailEnd len="sm" w="sm" type="none"/>
          </a:ln>
        </p:spPr>
      </p:pic>
      <p:pic>
        <p:nvPicPr>
          <p:cNvPr id="310" name="Google Shape;310;g2016408ed5d_0_80"/>
          <p:cNvPicPr preferRelativeResize="0"/>
          <p:nvPr/>
        </p:nvPicPr>
        <p:blipFill rotWithShape="1">
          <a:blip r:embed="rId5">
            <a:alphaModFix/>
          </a:blip>
          <a:srcRect b="0" l="0" r="0" t="0"/>
          <a:stretch/>
        </p:blipFill>
        <p:spPr>
          <a:xfrm>
            <a:off x="6569075" y="0"/>
            <a:ext cx="2515800" cy="1898455"/>
          </a:xfrm>
          <a:prstGeom prst="rect">
            <a:avLst/>
          </a:prstGeom>
          <a:noFill/>
          <a:ln>
            <a:noFill/>
          </a:ln>
        </p:spPr>
      </p:pic>
      <p:sp>
        <p:nvSpPr>
          <p:cNvPr id="311" name="Google Shape;311;g2016408ed5d_0_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12" name="Google Shape;312;g2016408ed5d_0_80"/>
          <p:cNvSpPr txBox="1"/>
          <p:nvPr/>
        </p:nvSpPr>
        <p:spPr>
          <a:xfrm>
            <a:off x="731700" y="1388100"/>
            <a:ext cx="1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Mindfulness</a:t>
            </a:r>
            <a:endParaRPr b="1" i="1">
              <a:solidFill>
                <a:schemeClr val="dk1"/>
              </a:solidFill>
            </a:endParaRPr>
          </a:p>
        </p:txBody>
      </p:sp>
      <p:sp>
        <p:nvSpPr>
          <p:cNvPr id="313" name="Google Shape;313;g2016408ed5d_0_80"/>
          <p:cNvSpPr txBox="1"/>
          <p:nvPr/>
        </p:nvSpPr>
        <p:spPr>
          <a:xfrm>
            <a:off x="731700" y="3091788"/>
            <a:ext cx="12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Mindfulness</a:t>
            </a:r>
            <a:endParaRPr b="1" i="1">
              <a:solidFill>
                <a:schemeClr val="dk1"/>
              </a:solidFill>
            </a:endParaRPr>
          </a:p>
        </p:txBody>
      </p:sp>
      <p:sp>
        <p:nvSpPr>
          <p:cNvPr id="314" name="Google Shape;314;g2016408ed5d_0_80"/>
          <p:cNvSpPr txBox="1"/>
          <p:nvPr/>
        </p:nvSpPr>
        <p:spPr>
          <a:xfrm>
            <a:off x="1119600" y="2578350"/>
            <a:ext cx="9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Control</a:t>
            </a:r>
            <a:endParaRPr b="1" i="1">
              <a:solidFill>
                <a:schemeClr val="dk1"/>
              </a:solidFill>
            </a:endParaRPr>
          </a:p>
        </p:txBody>
      </p:sp>
      <p:sp>
        <p:nvSpPr>
          <p:cNvPr id="315" name="Google Shape;315;g2016408ed5d_0_80"/>
          <p:cNvSpPr txBox="1"/>
          <p:nvPr/>
        </p:nvSpPr>
        <p:spPr>
          <a:xfrm>
            <a:off x="1119600" y="3489925"/>
            <a:ext cx="9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Control</a:t>
            </a:r>
            <a:endParaRPr b="1" i="1">
              <a:solidFill>
                <a:schemeClr val="dk1"/>
              </a:solidFill>
            </a:endParaRPr>
          </a:p>
        </p:txBody>
      </p:sp>
      <p:sp>
        <p:nvSpPr>
          <p:cNvPr id="316" name="Google Shape;316;g2016408ed5d_0_80"/>
          <p:cNvSpPr txBox="1"/>
          <p:nvPr/>
        </p:nvSpPr>
        <p:spPr>
          <a:xfrm>
            <a:off x="5298200" y="1112813"/>
            <a:ext cx="147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Worse integrity</a:t>
            </a:r>
            <a:endParaRPr b="1" i="1">
              <a:solidFill>
                <a:schemeClr val="dk1"/>
              </a:solidFill>
            </a:endParaRPr>
          </a:p>
        </p:txBody>
      </p:sp>
      <p:sp>
        <p:nvSpPr>
          <p:cNvPr id="317" name="Google Shape;317;g2016408ed5d_0_80"/>
          <p:cNvSpPr txBox="1"/>
          <p:nvPr/>
        </p:nvSpPr>
        <p:spPr>
          <a:xfrm>
            <a:off x="5882025" y="3763113"/>
            <a:ext cx="124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rPr>
              <a:t>Better integrity</a:t>
            </a:r>
            <a:endParaRPr b="1" i="1">
              <a:solidFill>
                <a:schemeClr val="dk1"/>
              </a:solidFill>
            </a:endParaRPr>
          </a:p>
        </p:txBody>
      </p:sp>
      <p:sp>
        <p:nvSpPr>
          <p:cNvPr id="318" name="Google Shape;318;g2016408ed5d_0_80"/>
          <p:cNvSpPr txBox="1"/>
          <p:nvPr/>
        </p:nvSpPr>
        <p:spPr>
          <a:xfrm>
            <a:off x="7125525" y="3699500"/>
            <a:ext cx="181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r>
              <a:rPr lang="en" sz="1600">
                <a:solidFill>
                  <a:schemeClr val="dk1"/>
                </a:solidFill>
              </a:rPr>
              <a:t>Age, Practice time &amp; Baseline FA vals controlled for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g2016408ed5d_0_25"/>
          <p:cNvPicPr preferRelativeResize="0"/>
          <p:nvPr/>
        </p:nvPicPr>
        <p:blipFill rotWithShape="1">
          <a:blip r:embed="rId3">
            <a:alphaModFix/>
          </a:blip>
          <a:srcRect b="0" l="4293" r="7546" t="0"/>
          <a:stretch/>
        </p:blipFill>
        <p:spPr>
          <a:xfrm>
            <a:off x="7225655" y="0"/>
            <a:ext cx="1918345" cy="1401650"/>
          </a:xfrm>
          <a:prstGeom prst="rect">
            <a:avLst/>
          </a:prstGeom>
          <a:noFill/>
          <a:ln>
            <a:noFill/>
          </a:ln>
        </p:spPr>
      </p:pic>
      <p:sp>
        <p:nvSpPr>
          <p:cNvPr id="324" name="Google Shape;324;g2016408ed5d_0_25"/>
          <p:cNvSpPr txBox="1"/>
          <p:nvPr/>
        </p:nvSpPr>
        <p:spPr>
          <a:xfrm>
            <a:off x="1471349" y="111475"/>
            <a:ext cx="6201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93C47D"/>
                </a:solidFill>
              </a:rPr>
              <a:t>Uncinate Fasciculus</a:t>
            </a:r>
            <a:endParaRPr b="1" sz="3600">
              <a:solidFill>
                <a:schemeClr val="dk1"/>
              </a:solidFill>
            </a:endParaRPr>
          </a:p>
        </p:txBody>
      </p:sp>
      <p:graphicFrame>
        <p:nvGraphicFramePr>
          <p:cNvPr id="325" name="Google Shape;325;g2016408ed5d_0_25"/>
          <p:cNvGraphicFramePr/>
          <p:nvPr/>
        </p:nvGraphicFramePr>
        <p:xfrm>
          <a:off x="853650" y="1631500"/>
          <a:ext cx="3000000" cy="3000000"/>
        </p:xfrm>
        <a:graphic>
          <a:graphicData uri="http://schemas.openxmlformats.org/drawingml/2006/table">
            <a:tbl>
              <a:tblPr>
                <a:noFill/>
                <a:tableStyleId>{21E71D18-D1B1-4524-B2D9-84A691A05883}</a:tableStyleId>
              </a:tblPr>
              <a:tblGrid>
                <a:gridCol w="1491600"/>
                <a:gridCol w="1491600"/>
                <a:gridCol w="1480950"/>
                <a:gridCol w="1480950"/>
                <a:gridCol w="1491600"/>
              </a:tblGrid>
              <a:tr h="491125">
                <a:tc rowSpan="2">
                  <a:txBody>
                    <a:bodyPr/>
                    <a:lstStyle/>
                    <a:p>
                      <a:pPr indent="0" lvl="0" marL="0" rtl="0" algn="ctr">
                        <a:lnSpc>
                          <a:spcPct val="115000"/>
                        </a:lnSpc>
                        <a:spcBef>
                          <a:spcPts val="0"/>
                        </a:spcBef>
                        <a:spcAft>
                          <a:spcPts val="0"/>
                        </a:spcAft>
                        <a:buNone/>
                      </a:pPr>
                      <a:r>
                        <a:rPr b="1" lang="en" sz="1900">
                          <a:solidFill>
                            <a:srgbClr val="6AA84F"/>
                          </a:solidFill>
                        </a:rPr>
                        <a:t>Uncinate Fasciculus</a:t>
                      </a:r>
                      <a:endParaRPr b="1" sz="1900">
                        <a:solidFill>
                          <a:srgbClr val="6AA84F"/>
                        </a:solidFill>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sz="1900"/>
                        <a:t>Mindfulness</a:t>
                      </a:r>
                      <a:endParaRPr b="1" sz="19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A6A6"/>
                    </a:solidFill>
                  </a:tcPr>
                </a:tc>
                <a:tc hMerge="1"/>
                <a:tc gridSpan="2">
                  <a:txBody>
                    <a:bodyPr/>
                    <a:lstStyle/>
                    <a:p>
                      <a:pPr indent="0" lvl="0" marL="0" rtl="0" algn="ctr">
                        <a:lnSpc>
                          <a:spcPct val="115000"/>
                        </a:lnSpc>
                        <a:spcBef>
                          <a:spcPts val="0"/>
                        </a:spcBef>
                        <a:spcAft>
                          <a:spcPts val="0"/>
                        </a:spcAft>
                        <a:buNone/>
                      </a:pPr>
                      <a:r>
                        <a:rPr b="1" lang="en" sz="1900"/>
                        <a:t>Control</a:t>
                      </a:r>
                      <a:endParaRPr b="1" sz="19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A6A6"/>
                    </a:solidFill>
                  </a:tcPr>
                </a:tc>
                <a:tc hMerge="1"/>
              </a:tr>
              <a:tr h="514975">
                <a:tc vMerge="1"/>
                <a:tc>
                  <a:txBody>
                    <a:bodyPr/>
                    <a:lstStyle/>
                    <a:p>
                      <a:pPr indent="0" lvl="0" marL="0" rtl="0" algn="ctr">
                        <a:lnSpc>
                          <a:spcPct val="115000"/>
                        </a:lnSpc>
                        <a:spcBef>
                          <a:spcPts val="0"/>
                        </a:spcBef>
                        <a:spcAft>
                          <a:spcPts val="0"/>
                        </a:spcAft>
                        <a:buNone/>
                      </a:pPr>
                      <a:r>
                        <a:rPr lang="en" sz="1900" u="sng"/>
                        <a:t>Wk 8</a:t>
                      </a:r>
                      <a:r>
                        <a:rPr lang="en" sz="1900" u="sng"/>
                        <a:t>-Wk 0</a:t>
                      </a:r>
                      <a:endParaRPr sz="1900" u="sng"/>
                    </a:p>
                  </a:txBody>
                  <a:tcPr marT="91425" marB="91425" marR="68575" marL="6857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900" u="sng"/>
                        <a:t>Wk52</a:t>
                      </a:r>
                      <a:r>
                        <a:rPr lang="en" sz="1900" u="sng"/>
                        <a:t>-Wk8</a:t>
                      </a:r>
                      <a:endParaRPr sz="1900" u="sng"/>
                    </a:p>
                  </a:txBody>
                  <a:tcPr marT="91425" marB="91425" marR="68575" marL="68575">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900" u="sng"/>
                        <a:t>Wk8</a:t>
                      </a:r>
                      <a:r>
                        <a:rPr lang="en" sz="1900" u="sng"/>
                        <a:t>-Wk0</a:t>
                      </a:r>
                      <a:endParaRPr sz="1900" u="sng"/>
                    </a:p>
                  </a:txBody>
                  <a:tcPr marT="91425" marB="91425" marR="68575" marL="68575">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900" u="sng"/>
                        <a:t>Wk52</a:t>
                      </a:r>
                      <a:r>
                        <a:rPr lang="en" sz="1900" u="sng"/>
                        <a:t>-Wk8</a:t>
                      </a:r>
                      <a:endParaRPr sz="1900" u="sng"/>
                    </a:p>
                  </a:txBody>
                  <a:tcPr marT="91425" marB="91425" marR="68575" marL="68575">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491125">
                <a:tc>
                  <a:txBody>
                    <a:bodyPr/>
                    <a:lstStyle/>
                    <a:p>
                      <a:pPr indent="0" lvl="0" marL="0" rtl="0" algn="ctr">
                        <a:lnSpc>
                          <a:spcPct val="115000"/>
                        </a:lnSpc>
                        <a:spcBef>
                          <a:spcPts val="0"/>
                        </a:spcBef>
                        <a:spcAft>
                          <a:spcPts val="0"/>
                        </a:spcAft>
                        <a:buNone/>
                      </a:pPr>
                      <a:r>
                        <a:rPr lang="en" sz="1900"/>
                        <a:t>Left </a:t>
                      </a:r>
                      <a:r>
                        <a:rPr b="1" lang="en" sz="1900">
                          <a:solidFill>
                            <a:srgbClr val="FF9900"/>
                          </a:solidFill>
                        </a:rPr>
                        <a:t>AD</a:t>
                      </a:r>
                      <a:endParaRPr b="1" sz="1900">
                        <a:solidFill>
                          <a:srgbClr val="FF9900"/>
                        </a:solidFill>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2B2B2"/>
                    </a:solidFill>
                  </a:tcPr>
                </a:tc>
                <a:tc>
                  <a:txBody>
                    <a:bodyPr/>
                    <a:lstStyle/>
                    <a:p>
                      <a:pPr indent="0" lvl="0" marL="0" rtl="0" algn="ctr">
                        <a:lnSpc>
                          <a:spcPct val="115000"/>
                        </a:lnSpc>
                        <a:spcBef>
                          <a:spcPts val="0"/>
                        </a:spcBef>
                        <a:spcAft>
                          <a:spcPts val="0"/>
                        </a:spcAft>
                        <a:buNone/>
                      </a:pPr>
                      <a:r>
                        <a:rPr b="1" lang="en" sz="1900"/>
                        <a:t>p = -0.018</a:t>
                      </a:r>
                      <a:endParaRPr b="1" sz="1900"/>
                    </a:p>
                  </a:txBody>
                  <a:tcPr marT="91425" marB="91425" marR="68575" marL="68575">
                    <a:lnL cap="flat" cmpd="sng" w="9525">
                      <a:solidFill>
                        <a:srgbClr val="000000"/>
                      </a:solidFill>
                      <a:prstDash val="solid"/>
                      <a:round/>
                      <a:headEnd len="sm" w="sm" type="none"/>
                      <a:tailEnd len="sm" w="sm" type="none"/>
                    </a:lnL>
                    <a:solidFill>
                      <a:srgbClr val="B2B2B2"/>
                    </a:solidFill>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solidFill>
                      <a:srgbClr val="B2B2B2"/>
                    </a:solidFill>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solidFill>
                      <a:srgbClr val="B2B2B2"/>
                    </a:solidFill>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lnR cap="flat" cmpd="sng" w="9525">
                      <a:solidFill>
                        <a:srgbClr val="000000"/>
                      </a:solidFill>
                      <a:prstDash val="solid"/>
                      <a:round/>
                      <a:headEnd len="sm" w="sm" type="none"/>
                      <a:tailEnd len="sm" w="sm" type="none"/>
                    </a:lnR>
                    <a:solidFill>
                      <a:srgbClr val="B2B2B2"/>
                    </a:solidFill>
                  </a:tcPr>
                </a:tc>
              </a:tr>
              <a:tr h="491125">
                <a:tc>
                  <a:txBody>
                    <a:bodyPr/>
                    <a:lstStyle/>
                    <a:p>
                      <a:pPr indent="0" lvl="0" marL="0" rtl="0" algn="ctr">
                        <a:lnSpc>
                          <a:spcPct val="115000"/>
                        </a:lnSpc>
                        <a:spcBef>
                          <a:spcPts val="0"/>
                        </a:spcBef>
                        <a:spcAft>
                          <a:spcPts val="0"/>
                        </a:spcAft>
                        <a:buNone/>
                      </a:pPr>
                      <a:r>
                        <a:rPr lang="en" sz="1900"/>
                        <a:t>Right</a:t>
                      </a:r>
                      <a:r>
                        <a:rPr b="1" lang="en" sz="1900"/>
                        <a:t> </a:t>
                      </a:r>
                      <a:r>
                        <a:rPr b="1" lang="en" sz="1900">
                          <a:solidFill>
                            <a:srgbClr val="FF9900"/>
                          </a:solidFill>
                        </a:rPr>
                        <a:t>AD</a:t>
                      </a:r>
                      <a:endParaRPr b="1" sz="1900">
                        <a:solidFill>
                          <a:srgbClr val="FF9900"/>
                        </a:solidFill>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lnL cap="flat" cmpd="sng" w="9525">
                      <a:solidFill>
                        <a:srgbClr val="000000"/>
                      </a:solidFill>
                      <a:prstDash val="solid"/>
                      <a:round/>
                      <a:headEnd len="sm" w="sm" type="none"/>
                      <a:tailEnd len="sm" w="sm" type="none"/>
                    </a:lnL>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lnR cap="flat" cmpd="sng" w="9525">
                      <a:solidFill>
                        <a:srgbClr val="000000"/>
                      </a:solidFill>
                      <a:prstDash val="solid"/>
                      <a:round/>
                      <a:headEnd len="sm" w="sm" type="none"/>
                      <a:tailEnd len="sm" w="sm" type="none"/>
                    </a:lnR>
                  </a:tcPr>
                </a:tc>
              </a:tr>
            </a:tbl>
          </a:graphicData>
        </a:graphic>
      </p:graphicFrame>
      <p:pic>
        <p:nvPicPr>
          <p:cNvPr id="326" name="Google Shape;326;g2016408ed5d_0_25" title="Chart"/>
          <p:cNvPicPr preferRelativeResize="0"/>
          <p:nvPr/>
        </p:nvPicPr>
        <p:blipFill rotWithShape="1">
          <a:blip r:embed="rId4">
            <a:alphaModFix/>
          </a:blip>
          <a:srcRect b="0" l="6103" r="0" t="0"/>
          <a:stretch/>
        </p:blipFill>
        <p:spPr>
          <a:xfrm>
            <a:off x="6798750" y="0"/>
            <a:ext cx="2345249" cy="1401651"/>
          </a:xfrm>
          <a:prstGeom prst="rect">
            <a:avLst/>
          </a:prstGeom>
          <a:noFill/>
          <a:ln>
            <a:noFill/>
          </a:ln>
        </p:spPr>
      </p:pic>
      <p:pic>
        <p:nvPicPr>
          <p:cNvPr id="327" name="Google Shape;327;g2016408ed5d_0_25"/>
          <p:cNvPicPr preferRelativeResize="0"/>
          <p:nvPr/>
        </p:nvPicPr>
        <p:blipFill rotWithShape="1">
          <a:blip r:embed="rId5">
            <a:alphaModFix/>
          </a:blip>
          <a:srcRect b="0" l="0" r="16387" t="0"/>
          <a:stretch/>
        </p:blipFill>
        <p:spPr>
          <a:xfrm>
            <a:off x="0" y="0"/>
            <a:ext cx="2340850" cy="1459650"/>
          </a:xfrm>
          <a:prstGeom prst="rect">
            <a:avLst/>
          </a:prstGeom>
          <a:noFill/>
          <a:ln>
            <a:noFill/>
          </a:ln>
        </p:spPr>
      </p:pic>
      <p:sp>
        <p:nvSpPr>
          <p:cNvPr id="328" name="Google Shape;328;g2016408ed5d_0_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cxnSp>
        <p:nvCxnSpPr>
          <p:cNvPr id="329" name="Google Shape;329;g2016408ed5d_0_25"/>
          <p:cNvCxnSpPr/>
          <p:nvPr/>
        </p:nvCxnSpPr>
        <p:spPr>
          <a:xfrm>
            <a:off x="2355350" y="3694050"/>
            <a:ext cx="5918700" cy="0"/>
          </a:xfrm>
          <a:prstGeom prst="straightConnector1">
            <a:avLst/>
          </a:prstGeom>
          <a:noFill/>
          <a:ln cap="flat" cmpd="sng" w="9525">
            <a:solidFill>
              <a:schemeClr val="dk2"/>
            </a:solidFill>
            <a:prstDash val="solid"/>
            <a:round/>
            <a:headEnd len="med" w="med" type="none"/>
            <a:tailEnd len="med" w="med" type="none"/>
          </a:ln>
        </p:spPr>
      </p:cxnSp>
      <p:sp>
        <p:nvSpPr>
          <p:cNvPr id="330" name="Google Shape;330;g2016408ed5d_0_25"/>
          <p:cNvSpPr txBox="1"/>
          <p:nvPr/>
        </p:nvSpPr>
        <p:spPr>
          <a:xfrm>
            <a:off x="152100" y="3694050"/>
            <a:ext cx="88398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lang="en" sz="2100"/>
              <a:t>Both increases &amp; decreases in AD associated with cognitive improvement</a:t>
            </a:r>
            <a:endParaRPr sz="2100"/>
          </a:p>
          <a:p>
            <a:pPr indent="-361950" lvl="0" marL="457200" rtl="0" algn="l">
              <a:spcBef>
                <a:spcPts val="0"/>
              </a:spcBef>
              <a:spcAft>
                <a:spcPts val="0"/>
              </a:spcAft>
              <a:buSzPts val="2100"/>
              <a:buChar char="●"/>
            </a:pPr>
            <a:r>
              <a:rPr lang="en" sz="2100"/>
              <a:t>R</a:t>
            </a:r>
            <a:r>
              <a:rPr lang="en" sz="2100"/>
              <a:t>epresentative of beneficial results given correlation with cognition and significant increases in cognition from week 0 to week 8 </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g1eedd391e83_0_0"/>
          <p:cNvPicPr preferRelativeResize="0"/>
          <p:nvPr/>
        </p:nvPicPr>
        <p:blipFill rotWithShape="1">
          <a:blip r:embed="rId3">
            <a:alphaModFix/>
          </a:blip>
          <a:srcRect b="0" l="4293" r="7546" t="0"/>
          <a:stretch/>
        </p:blipFill>
        <p:spPr>
          <a:xfrm>
            <a:off x="7225655" y="0"/>
            <a:ext cx="1918345" cy="1401650"/>
          </a:xfrm>
          <a:prstGeom prst="rect">
            <a:avLst/>
          </a:prstGeom>
          <a:noFill/>
          <a:ln>
            <a:noFill/>
          </a:ln>
        </p:spPr>
      </p:pic>
      <p:sp>
        <p:nvSpPr>
          <p:cNvPr id="336" name="Google Shape;336;g1eedd391e83_0_0"/>
          <p:cNvSpPr txBox="1"/>
          <p:nvPr/>
        </p:nvSpPr>
        <p:spPr>
          <a:xfrm>
            <a:off x="1471349" y="111475"/>
            <a:ext cx="6201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93C47D"/>
                </a:solidFill>
              </a:rPr>
              <a:t>Uncinate Fasciculus</a:t>
            </a:r>
            <a:endParaRPr b="1" sz="3600">
              <a:solidFill>
                <a:schemeClr val="dk1"/>
              </a:solidFill>
            </a:endParaRPr>
          </a:p>
        </p:txBody>
      </p:sp>
      <p:graphicFrame>
        <p:nvGraphicFramePr>
          <p:cNvPr id="337" name="Google Shape;337;g1eedd391e83_0_0"/>
          <p:cNvGraphicFramePr/>
          <p:nvPr/>
        </p:nvGraphicFramePr>
        <p:xfrm>
          <a:off x="853650" y="1631500"/>
          <a:ext cx="3000000" cy="3000000"/>
        </p:xfrm>
        <a:graphic>
          <a:graphicData uri="http://schemas.openxmlformats.org/drawingml/2006/table">
            <a:tbl>
              <a:tblPr>
                <a:noFill/>
                <a:tableStyleId>{21E71D18-D1B1-4524-B2D9-84A691A05883}</a:tableStyleId>
              </a:tblPr>
              <a:tblGrid>
                <a:gridCol w="1491600"/>
                <a:gridCol w="1491600"/>
                <a:gridCol w="1480950"/>
                <a:gridCol w="1480950"/>
                <a:gridCol w="1491600"/>
              </a:tblGrid>
              <a:tr h="491125">
                <a:tc rowSpan="2">
                  <a:txBody>
                    <a:bodyPr/>
                    <a:lstStyle/>
                    <a:p>
                      <a:pPr indent="0" lvl="0" marL="0" rtl="0" algn="ctr">
                        <a:lnSpc>
                          <a:spcPct val="115000"/>
                        </a:lnSpc>
                        <a:spcBef>
                          <a:spcPts val="0"/>
                        </a:spcBef>
                        <a:spcAft>
                          <a:spcPts val="0"/>
                        </a:spcAft>
                        <a:buNone/>
                      </a:pPr>
                      <a:r>
                        <a:rPr b="1" lang="en" sz="1900">
                          <a:solidFill>
                            <a:srgbClr val="6AA84F"/>
                          </a:solidFill>
                        </a:rPr>
                        <a:t>Uncinate Fasciculus</a:t>
                      </a:r>
                      <a:endParaRPr b="1" sz="1900">
                        <a:solidFill>
                          <a:srgbClr val="6AA84F"/>
                        </a:solidFill>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sz="1900"/>
                        <a:t>Mindfulness</a:t>
                      </a:r>
                      <a:endParaRPr b="1" sz="19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A6A6"/>
                    </a:solidFill>
                  </a:tcPr>
                </a:tc>
                <a:tc hMerge="1"/>
                <a:tc gridSpan="2">
                  <a:txBody>
                    <a:bodyPr/>
                    <a:lstStyle/>
                    <a:p>
                      <a:pPr indent="0" lvl="0" marL="0" rtl="0" algn="ctr">
                        <a:lnSpc>
                          <a:spcPct val="115000"/>
                        </a:lnSpc>
                        <a:spcBef>
                          <a:spcPts val="0"/>
                        </a:spcBef>
                        <a:spcAft>
                          <a:spcPts val="0"/>
                        </a:spcAft>
                        <a:buNone/>
                      </a:pPr>
                      <a:r>
                        <a:rPr b="1" lang="en" sz="1900"/>
                        <a:t>Control</a:t>
                      </a:r>
                      <a:endParaRPr b="1" sz="19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A6A6"/>
                    </a:solidFill>
                  </a:tcPr>
                </a:tc>
                <a:tc hMerge="1"/>
              </a:tr>
              <a:tr h="514975">
                <a:tc vMerge="1"/>
                <a:tc>
                  <a:txBody>
                    <a:bodyPr/>
                    <a:lstStyle/>
                    <a:p>
                      <a:pPr indent="0" lvl="0" marL="0" rtl="0" algn="ctr">
                        <a:lnSpc>
                          <a:spcPct val="115000"/>
                        </a:lnSpc>
                        <a:spcBef>
                          <a:spcPts val="0"/>
                        </a:spcBef>
                        <a:spcAft>
                          <a:spcPts val="0"/>
                        </a:spcAft>
                        <a:buNone/>
                      </a:pPr>
                      <a:r>
                        <a:rPr lang="en" sz="1900" u="sng"/>
                        <a:t>Wk 8-Wk 0</a:t>
                      </a:r>
                      <a:endParaRPr sz="1900" u="sng"/>
                    </a:p>
                  </a:txBody>
                  <a:tcPr marT="91425" marB="91425" marR="68575" marL="6857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900" u="sng"/>
                        <a:t>Wk52-Wk8</a:t>
                      </a:r>
                      <a:endParaRPr sz="1900" u="sng"/>
                    </a:p>
                  </a:txBody>
                  <a:tcPr marT="91425" marB="91425" marR="68575" marL="68575">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900" u="sng"/>
                        <a:t>Wk8-Wk0</a:t>
                      </a:r>
                      <a:endParaRPr sz="1900" u="sng"/>
                    </a:p>
                  </a:txBody>
                  <a:tcPr marT="91425" marB="91425" marR="68575" marL="68575">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900" u="sng"/>
                        <a:t>Wk52-Wk8</a:t>
                      </a:r>
                      <a:endParaRPr sz="1900" u="sng"/>
                    </a:p>
                  </a:txBody>
                  <a:tcPr marT="91425" marB="91425" marR="68575" marL="68575">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491125">
                <a:tc>
                  <a:txBody>
                    <a:bodyPr/>
                    <a:lstStyle/>
                    <a:p>
                      <a:pPr indent="0" lvl="0" marL="0" rtl="0" algn="ctr">
                        <a:lnSpc>
                          <a:spcPct val="115000"/>
                        </a:lnSpc>
                        <a:spcBef>
                          <a:spcPts val="0"/>
                        </a:spcBef>
                        <a:spcAft>
                          <a:spcPts val="0"/>
                        </a:spcAft>
                        <a:buNone/>
                      </a:pPr>
                      <a:r>
                        <a:rPr lang="en" sz="1900"/>
                        <a:t>Left </a:t>
                      </a:r>
                      <a:r>
                        <a:rPr b="1" lang="en" sz="1900">
                          <a:solidFill>
                            <a:schemeClr val="accent5"/>
                          </a:solidFill>
                        </a:rPr>
                        <a:t>RD</a:t>
                      </a:r>
                      <a:endParaRPr b="1" sz="1900">
                        <a:solidFill>
                          <a:schemeClr val="accent5"/>
                        </a:solidFill>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2B2B2"/>
                    </a:solidFill>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lnL cap="flat" cmpd="sng" w="9525">
                      <a:solidFill>
                        <a:srgbClr val="000000"/>
                      </a:solidFill>
                      <a:prstDash val="solid"/>
                      <a:round/>
                      <a:headEnd len="sm" w="sm" type="none"/>
                      <a:tailEnd len="sm" w="sm" type="none"/>
                    </a:lnL>
                    <a:solidFill>
                      <a:srgbClr val="B2B2B2"/>
                    </a:solidFill>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solidFill>
                      <a:srgbClr val="B2B2B2"/>
                    </a:solidFill>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solidFill>
                      <a:srgbClr val="B2B2B2"/>
                    </a:solidFill>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lnR cap="flat" cmpd="sng" w="9525">
                      <a:solidFill>
                        <a:srgbClr val="000000"/>
                      </a:solidFill>
                      <a:prstDash val="solid"/>
                      <a:round/>
                      <a:headEnd len="sm" w="sm" type="none"/>
                      <a:tailEnd len="sm" w="sm" type="none"/>
                    </a:lnR>
                    <a:solidFill>
                      <a:srgbClr val="B2B2B2"/>
                    </a:solidFill>
                  </a:tcPr>
                </a:tc>
              </a:tr>
              <a:tr h="491125">
                <a:tc>
                  <a:txBody>
                    <a:bodyPr/>
                    <a:lstStyle/>
                    <a:p>
                      <a:pPr indent="0" lvl="0" marL="0" rtl="0" algn="ctr">
                        <a:lnSpc>
                          <a:spcPct val="115000"/>
                        </a:lnSpc>
                        <a:spcBef>
                          <a:spcPts val="0"/>
                        </a:spcBef>
                        <a:spcAft>
                          <a:spcPts val="0"/>
                        </a:spcAft>
                        <a:buNone/>
                      </a:pPr>
                      <a:r>
                        <a:rPr lang="en" sz="1900"/>
                        <a:t>Right </a:t>
                      </a:r>
                      <a:r>
                        <a:rPr b="1" lang="en" sz="1900">
                          <a:solidFill>
                            <a:schemeClr val="accent5"/>
                          </a:solidFill>
                        </a:rPr>
                        <a:t>RD</a:t>
                      </a:r>
                      <a:endParaRPr b="1" sz="1900">
                        <a:solidFill>
                          <a:schemeClr val="accent5"/>
                        </a:solidFill>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t> </a:t>
                      </a:r>
                      <a:endParaRPr sz="1900"/>
                    </a:p>
                  </a:txBody>
                  <a:tcPr marT="91425" marB="91425" marR="68575" marL="68575">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900"/>
                        <a:t>p = -0.05</a:t>
                      </a:r>
                      <a:endParaRPr b="1" sz="1900"/>
                    </a:p>
                  </a:txBody>
                  <a:tcPr marT="91425" marB="91425" marR="68575" marL="68575">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pic>
        <p:nvPicPr>
          <p:cNvPr id="338" name="Google Shape;338;g1eedd391e83_0_0" title="Chart"/>
          <p:cNvPicPr preferRelativeResize="0"/>
          <p:nvPr/>
        </p:nvPicPr>
        <p:blipFill rotWithShape="1">
          <a:blip r:embed="rId4">
            <a:alphaModFix/>
          </a:blip>
          <a:srcRect b="0" l="6103" r="0" t="0"/>
          <a:stretch/>
        </p:blipFill>
        <p:spPr>
          <a:xfrm>
            <a:off x="6798750" y="0"/>
            <a:ext cx="2345249" cy="1401651"/>
          </a:xfrm>
          <a:prstGeom prst="rect">
            <a:avLst/>
          </a:prstGeom>
          <a:noFill/>
          <a:ln>
            <a:noFill/>
          </a:ln>
        </p:spPr>
      </p:pic>
      <p:pic>
        <p:nvPicPr>
          <p:cNvPr id="339" name="Google Shape;339;g1eedd391e83_0_0"/>
          <p:cNvPicPr preferRelativeResize="0"/>
          <p:nvPr/>
        </p:nvPicPr>
        <p:blipFill rotWithShape="1">
          <a:blip r:embed="rId5">
            <a:alphaModFix/>
          </a:blip>
          <a:srcRect b="0" l="0" r="16387" t="0"/>
          <a:stretch/>
        </p:blipFill>
        <p:spPr>
          <a:xfrm>
            <a:off x="0" y="0"/>
            <a:ext cx="2340850" cy="1459650"/>
          </a:xfrm>
          <a:prstGeom prst="rect">
            <a:avLst/>
          </a:prstGeom>
          <a:noFill/>
          <a:ln>
            <a:noFill/>
          </a:ln>
        </p:spPr>
      </p:pic>
      <p:sp>
        <p:nvSpPr>
          <p:cNvPr id="340" name="Google Shape;340;g1eedd391e83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41" name="Google Shape;341;g1eedd391e83_0_0"/>
          <p:cNvSpPr txBox="1"/>
          <p:nvPr/>
        </p:nvSpPr>
        <p:spPr>
          <a:xfrm>
            <a:off x="489000" y="3930075"/>
            <a:ext cx="79836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lang="en" sz="2100"/>
              <a:t>Could explain why there were no significant decrease in cognition in mindfulness group between Week 8 and Week 52</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016408ed5d_0_38"/>
          <p:cNvSpPr txBox="1"/>
          <p:nvPr/>
        </p:nvSpPr>
        <p:spPr>
          <a:xfrm>
            <a:off x="2155950" y="0"/>
            <a:ext cx="4832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FF00FF"/>
                </a:solidFill>
              </a:rPr>
              <a:t>Fornix of the Hippocampus </a:t>
            </a:r>
            <a:endParaRPr b="1" sz="3600">
              <a:solidFill>
                <a:schemeClr val="dk1"/>
              </a:solidFill>
            </a:endParaRPr>
          </a:p>
        </p:txBody>
      </p:sp>
      <p:graphicFrame>
        <p:nvGraphicFramePr>
          <p:cNvPr id="347" name="Google Shape;347;g2016408ed5d_0_38"/>
          <p:cNvGraphicFramePr/>
          <p:nvPr/>
        </p:nvGraphicFramePr>
        <p:xfrm>
          <a:off x="853650" y="1641850"/>
          <a:ext cx="3000000" cy="3000000"/>
        </p:xfrm>
        <a:graphic>
          <a:graphicData uri="http://schemas.openxmlformats.org/drawingml/2006/table">
            <a:tbl>
              <a:tblPr>
                <a:noFill/>
                <a:tableStyleId>{21E71D18-D1B1-4524-B2D9-84A691A05883}</a:tableStyleId>
              </a:tblPr>
              <a:tblGrid>
                <a:gridCol w="1491600"/>
                <a:gridCol w="1491600"/>
                <a:gridCol w="1480950"/>
                <a:gridCol w="1480950"/>
                <a:gridCol w="1491600"/>
              </a:tblGrid>
              <a:tr h="620925">
                <a:tc rowSpan="2">
                  <a:txBody>
                    <a:bodyPr/>
                    <a:lstStyle/>
                    <a:p>
                      <a:pPr indent="0" lvl="0" marL="0" rtl="0" algn="ctr">
                        <a:lnSpc>
                          <a:spcPct val="115000"/>
                        </a:lnSpc>
                        <a:spcBef>
                          <a:spcPts val="0"/>
                        </a:spcBef>
                        <a:spcAft>
                          <a:spcPts val="0"/>
                        </a:spcAft>
                        <a:buNone/>
                      </a:pPr>
                      <a:r>
                        <a:rPr b="1" lang="en" sz="1600">
                          <a:solidFill>
                            <a:srgbClr val="FF00FF"/>
                          </a:solidFill>
                        </a:rPr>
                        <a:t>Hippocampal Fornix</a:t>
                      </a:r>
                      <a:endParaRPr b="1" sz="1600">
                        <a:solidFill>
                          <a:srgbClr val="FF00FF"/>
                        </a:solidFill>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sz="1900"/>
                        <a:t>Mindfulness</a:t>
                      </a:r>
                      <a:endParaRPr b="1" sz="19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A6A6"/>
                    </a:solidFill>
                  </a:tcPr>
                </a:tc>
                <a:tc hMerge="1"/>
                <a:tc gridSpan="2">
                  <a:txBody>
                    <a:bodyPr/>
                    <a:lstStyle/>
                    <a:p>
                      <a:pPr indent="0" lvl="0" marL="0" rtl="0" algn="ctr">
                        <a:lnSpc>
                          <a:spcPct val="115000"/>
                        </a:lnSpc>
                        <a:spcBef>
                          <a:spcPts val="0"/>
                        </a:spcBef>
                        <a:spcAft>
                          <a:spcPts val="0"/>
                        </a:spcAft>
                        <a:buNone/>
                      </a:pPr>
                      <a:r>
                        <a:rPr b="1" lang="en" sz="1900"/>
                        <a:t>Control</a:t>
                      </a:r>
                      <a:endParaRPr b="1" sz="1900"/>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A6A6"/>
                    </a:solidFill>
                  </a:tcPr>
                </a:tc>
                <a:tc hMerge="1"/>
              </a:tr>
              <a:tr h="514975">
                <a:tc vMerge="1"/>
                <a:tc>
                  <a:txBody>
                    <a:bodyPr/>
                    <a:lstStyle/>
                    <a:p>
                      <a:pPr indent="0" lvl="0" marL="0" rtl="0" algn="ctr">
                        <a:lnSpc>
                          <a:spcPct val="115000"/>
                        </a:lnSpc>
                        <a:spcBef>
                          <a:spcPts val="0"/>
                        </a:spcBef>
                        <a:spcAft>
                          <a:spcPts val="0"/>
                        </a:spcAft>
                        <a:buNone/>
                      </a:pPr>
                      <a:r>
                        <a:rPr lang="en" sz="1900" u="sng"/>
                        <a:t>Wk8</a:t>
                      </a:r>
                      <a:r>
                        <a:rPr lang="en" sz="1900" u="sng"/>
                        <a:t>-Wk0</a:t>
                      </a:r>
                      <a:endParaRPr sz="1900" u="sng"/>
                    </a:p>
                  </a:txBody>
                  <a:tcPr marT="91425" marB="91425" marR="68575" marL="6857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900" u="sng"/>
                        <a:t>Wk52</a:t>
                      </a:r>
                      <a:r>
                        <a:rPr lang="en" sz="1900" u="sng"/>
                        <a:t>-Wk8</a:t>
                      </a:r>
                      <a:endParaRPr sz="1900" u="sng"/>
                    </a:p>
                  </a:txBody>
                  <a:tcPr marT="91425" marB="91425" marR="68575" marL="68575">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900" u="sng"/>
                        <a:t>Wk8</a:t>
                      </a:r>
                      <a:r>
                        <a:rPr lang="en" sz="1900" u="sng"/>
                        <a:t>-Wk0</a:t>
                      </a:r>
                      <a:endParaRPr sz="1900" u="sng"/>
                    </a:p>
                  </a:txBody>
                  <a:tcPr marT="91425" marB="91425" marR="68575" marL="68575">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900" u="sng"/>
                        <a:t>Wk52</a:t>
                      </a:r>
                      <a:r>
                        <a:rPr lang="en" sz="1900" u="sng"/>
                        <a:t>-Wk8</a:t>
                      </a:r>
                      <a:endParaRPr sz="1900" u="sng"/>
                    </a:p>
                  </a:txBody>
                  <a:tcPr marT="91425" marB="91425" marR="68575" marL="68575">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491125">
                <a:tc>
                  <a:txBody>
                    <a:bodyPr/>
                    <a:lstStyle/>
                    <a:p>
                      <a:pPr indent="0" lvl="0" marL="0" rtl="0" algn="ctr">
                        <a:lnSpc>
                          <a:spcPct val="115000"/>
                        </a:lnSpc>
                        <a:spcBef>
                          <a:spcPts val="0"/>
                        </a:spcBef>
                        <a:spcAft>
                          <a:spcPts val="0"/>
                        </a:spcAft>
                        <a:buNone/>
                      </a:pPr>
                      <a:r>
                        <a:rPr lang="en" sz="1900"/>
                        <a:t>Left </a:t>
                      </a:r>
                      <a:r>
                        <a:rPr b="1" lang="en" sz="1900">
                          <a:solidFill>
                            <a:schemeClr val="accent5"/>
                          </a:solidFill>
                        </a:rPr>
                        <a:t>RD</a:t>
                      </a:r>
                      <a:endParaRPr b="1" sz="1900">
                        <a:solidFill>
                          <a:schemeClr val="accent5"/>
                        </a:solidFill>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2B2B2"/>
                    </a:solidFill>
                  </a:tcPr>
                </a:tc>
                <a:tc>
                  <a:txBody>
                    <a:bodyPr/>
                    <a:lstStyle/>
                    <a:p>
                      <a:pPr indent="0" lvl="0" marL="0" rtl="0" algn="ctr">
                        <a:lnSpc>
                          <a:spcPct val="115000"/>
                        </a:lnSpc>
                        <a:spcBef>
                          <a:spcPts val="0"/>
                        </a:spcBef>
                        <a:spcAft>
                          <a:spcPts val="0"/>
                        </a:spcAft>
                        <a:buNone/>
                      </a:pPr>
                      <a:r>
                        <a:rPr lang="en" sz="1900"/>
                        <a:t> </a:t>
                      </a:r>
                      <a:r>
                        <a:rPr b="1" lang="en" sz="1800">
                          <a:solidFill>
                            <a:schemeClr val="dk1"/>
                          </a:solidFill>
                        </a:rPr>
                        <a:t>p = -0.053</a:t>
                      </a:r>
                      <a:endParaRPr sz="1900"/>
                    </a:p>
                  </a:txBody>
                  <a:tcPr marT="91425" marB="91425" marR="68575" marL="68575">
                    <a:lnL cap="flat" cmpd="sng" w="9525">
                      <a:solidFill>
                        <a:srgbClr val="000000"/>
                      </a:solidFill>
                      <a:prstDash val="solid"/>
                      <a:round/>
                      <a:headEnd len="sm" w="sm" type="none"/>
                      <a:tailEnd len="sm" w="sm" type="none"/>
                    </a:lnL>
                    <a:solidFill>
                      <a:srgbClr val="B2B2B2"/>
                    </a:solidFill>
                  </a:tcPr>
                </a:tc>
                <a:tc>
                  <a:txBody>
                    <a:bodyPr/>
                    <a:lstStyle/>
                    <a:p>
                      <a:pPr indent="0" lvl="0" marL="0" rtl="0" algn="ctr">
                        <a:lnSpc>
                          <a:spcPct val="115000"/>
                        </a:lnSpc>
                        <a:spcBef>
                          <a:spcPts val="0"/>
                        </a:spcBef>
                        <a:spcAft>
                          <a:spcPts val="0"/>
                        </a:spcAft>
                        <a:buNone/>
                      </a:pPr>
                      <a:r>
                        <a:rPr lang="en" sz="1900"/>
                        <a:t> </a:t>
                      </a:r>
                      <a:r>
                        <a:rPr b="1" lang="en" sz="1800">
                          <a:solidFill>
                            <a:schemeClr val="dk1"/>
                          </a:solidFill>
                        </a:rPr>
                        <a:t>p = 0.007</a:t>
                      </a:r>
                      <a:endParaRPr sz="1900"/>
                    </a:p>
                  </a:txBody>
                  <a:tcPr marT="91425" marB="91425" marR="68575" marL="68575">
                    <a:solidFill>
                      <a:srgbClr val="B2B2B2"/>
                    </a:solidFill>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solidFill>
                      <a:srgbClr val="B2B2B2"/>
                    </a:solidFill>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lnR cap="flat" cmpd="sng" w="9525">
                      <a:solidFill>
                        <a:srgbClr val="000000"/>
                      </a:solidFill>
                      <a:prstDash val="solid"/>
                      <a:round/>
                      <a:headEnd len="sm" w="sm" type="none"/>
                      <a:tailEnd len="sm" w="sm" type="none"/>
                    </a:lnR>
                    <a:solidFill>
                      <a:srgbClr val="B2B2B2"/>
                    </a:solidFill>
                  </a:tcPr>
                </a:tc>
              </a:tr>
              <a:tr h="491125">
                <a:tc>
                  <a:txBody>
                    <a:bodyPr/>
                    <a:lstStyle/>
                    <a:p>
                      <a:pPr indent="0" lvl="0" marL="0" rtl="0" algn="ctr">
                        <a:lnSpc>
                          <a:spcPct val="115000"/>
                        </a:lnSpc>
                        <a:spcBef>
                          <a:spcPts val="0"/>
                        </a:spcBef>
                        <a:spcAft>
                          <a:spcPts val="0"/>
                        </a:spcAft>
                        <a:buNone/>
                      </a:pPr>
                      <a:r>
                        <a:rPr lang="en" sz="1900"/>
                        <a:t>Right </a:t>
                      </a:r>
                      <a:r>
                        <a:rPr b="1" lang="en" sz="1900">
                          <a:solidFill>
                            <a:schemeClr val="accent5"/>
                          </a:solidFill>
                        </a:rPr>
                        <a:t>RD</a:t>
                      </a:r>
                      <a:endParaRPr b="1" sz="1900">
                        <a:solidFill>
                          <a:schemeClr val="accent5"/>
                        </a:solidFill>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t> </a:t>
                      </a:r>
                      <a:endParaRPr sz="1900"/>
                    </a:p>
                  </a:txBody>
                  <a:tcPr marT="91425" marB="91425" marR="68575" marL="68575">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900"/>
                    </a:p>
                  </a:txBody>
                  <a:tcPr marT="91425" marB="91425" marR="68575" marL="68575">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900"/>
                        <a:t> </a:t>
                      </a:r>
                      <a:endParaRPr sz="1900"/>
                    </a:p>
                  </a:txBody>
                  <a:tcPr marT="91425" marB="91425" marR="68575" marL="68575">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pic>
        <p:nvPicPr>
          <p:cNvPr id="348" name="Google Shape;348;g2016408ed5d_0_38"/>
          <p:cNvPicPr preferRelativeResize="0"/>
          <p:nvPr/>
        </p:nvPicPr>
        <p:blipFill rotWithShape="1">
          <a:blip r:embed="rId3">
            <a:alphaModFix/>
          </a:blip>
          <a:srcRect b="0" l="0" r="16387" t="0"/>
          <a:stretch/>
        </p:blipFill>
        <p:spPr>
          <a:xfrm>
            <a:off x="0" y="0"/>
            <a:ext cx="2340850" cy="1459650"/>
          </a:xfrm>
          <a:prstGeom prst="rect">
            <a:avLst/>
          </a:prstGeom>
          <a:noFill/>
          <a:ln>
            <a:noFill/>
          </a:ln>
        </p:spPr>
      </p:pic>
      <p:pic>
        <p:nvPicPr>
          <p:cNvPr id="349" name="Google Shape;349;g2016408ed5d_0_38" title="Chart"/>
          <p:cNvPicPr preferRelativeResize="0"/>
          <p:nvPr/>
        </p:nvPicPr>
        <p:blipFill>
          <a:blip r:embed="rId4">
            <a:alphaModFix/>
          </a:blip>
          <a:stretch>
            <a:fillRect/>
          </a:stretch>
        </p:blipFill>
        <p:spPr>
          <a:xfrm>
            <a:off x="6584159" y="0"/>
            <a:ext cx="2559843" cy="1459650"/>
          </a:xfrm>
          <a:prstGeom prst="rect">
            <a:avLst/>
          </a:prstGeom>
          <a:noFill/>
          <a:ln>
            <a:noFill/>
          </a:ln>
        </p:spPr>
      </p:pic>
      <p:sp>
        <p:nvSpPr>
          <p:cNvPr id="350" name="Google Shape;350;g2016408ed5d_0_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51" name="Google Shape;351;g2016408ed5d_0_38"/>
          <p:cNvSpPr txBox="1"/>
          <p:nvPr/>
        </p:nvSpPr>
        <p:spPr>
          <a:xfrm>
            <a:off x="115800" y="3811450"/>
            <a:ext cx="89124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 sz="2000"/>
              <a:t>Decreases in RD, indicating increased integrity, related to increases in cognitive performance </a:t>
            </a:r>
            <a:endParaRPr sz="2000"/>
          </a:p>
          <a:p>
            <a:pPr indent="-342900" lvl="0" marL="457200" rtl="0" algn="l">
              <a:spcBef>
                <a:spcPts val="0"/>
              </a:spcBef>
              <a:spcAft>
                <a:spcPts val="0"/>
              </a:spcAft>
              <a:buSzPts val="1800"/>
              <a:buChar char="●"/>
            </a:pPr>
            <a:r>
              <a:rPr lang="en" sz="2000"/>
              <a:t>Decreases in RD between Wk 8 and Wk 52 might contribute to slower rate of memory decline in Mindfulness group </a:t>
            </a:r>
            <a:r>
              <a:rPr lang="en" sz="1800"/>
              <a:t>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2"/>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820"/>
              <a:t>Conclusions: </a:t>
            </a:r>
            <a:endParaRPr b="1" sz="2820"/>
          </a:p>
        </p:txBody>
      </p:sp>
      <p:sp>
        <p:nvSpPr>
          <p:cNvPr id="357" name="Google Shape;357;p22"/>
          <p:cNvSpPr txBox="1"/>
          <p:nvPr/>
        </p:nvSpPr>
        <p:spPr>
          <a:xfrm>
            <a:off x="511900" y="23279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txBox="1"/>
          <p:nvPr/>
        </p:nvSpPr>
        <p:spPr>
          <a:xfrm>
            <a:off x="274350" y="375475"/>
            <a:ext cx="8595300" cy="461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 sz="2400" u="none" cap="none" strike="noStrike">
                <a:solidFill>
                  <a:srgbClr val="000000"/>
                </a:solidFill>
                <a:latin typeface="Arial"/>
                <a:ea typeface="Arial"/>
                <a:cs typeface="Arial"/>
                <a:sym typeface="Arial"/>
              </a:rPr>
              <a:t>-</a:t>
            </a:r>
            <a:r>
              <a:rPr lang="en" sz="2400"/>
              <a:t>H</a:t>
            </a:r>
            <a:r>
              <a:rPr lang="en" sz="2400">
                <a:solidFill>
                  <a:schemeClr val="dk1"/>
                </a:solidFill>
              </a:rPr>
              <a:t>ippocampal </a:t>
            </a:r>
            <a:r>
              <a:rPr b="0" i="0" lang="en" sz="2400" u="none" cap="none" strike="noStrike">
                <a:solidFill>
                  <a:srgbClr val="000000"/>
                </a:solidFill>
                <a:latin typeface="Arial"/>
                <a:ea typeface="Arial"/>
                <a:cs typeface="Arial"/>
                <a:sym typeface="Arial"/>
              </a:rPr>
              <a:t>WM tracts </a:t>
            </a:r>
            <a:r>
              <a:rPr lang="en" sz="2400"/>
              <a:t>are</a:t>
            </a:r>
            <a:r>
              <a:rPr b="0" i="0" lang="en" sz="2400" u="none" cap="none" strike="noStrike">
                <a:solidFill>
                  <a:srgbClr val="000000"/>
                </a:solidFill>
                <a:latin typeface="Arial"/>
                <a:ea typeface="Arial"/>
                <a:cs typeface="Arial"/>
                <a:sym typeface="Arial"/>
              </a:rPr>
              <a:t> modified by Mindfulness Training</a:t>
            </a:r>
            <a:r>
              <a:rPr lang="en" sz="2400"/>
              <a:t> </a:t>
            </a:r>
            <a:r>
              <a:rPr b="0" i="0" lang="en" sz="2400" u="none" cap="none" strike="noStrike">
                <a:solidFill>
                  <a:srgbClr val="000000"/>
                </a:solidFill>
                <a:latin typeface="Arial"/>
                <a:ea typeface="Arial"/>
                <a:cs typeface="Arial"/>
                <a:sym typeface="Arial"/>
              </a:rPr>
              <a:t>in </a:t>
            </a:r>
            <a:r>
              <a:rPr lang="en" sz="2400"/>
              <a:t>healthy</a:t>
            </a:r>
            <a:r>
              <a:rPr b="0" i="0" lang="en" sz="2400" u="none" cap="none" strike="noStrike">
                <a:solidFill>
                  <a:srgbClr val="000000"/>
                </a:solidFill>
                <a:latin typeface="Arial"/>
                <a:ea typeface="Arial"/>
                <a:cs typeface="Arial"/>
                <a:sym typeface="Arial"/>
              </a:rPr>
              <a:t> older adults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t/>
            </a:r>
            <a:endParaRPr sz="2400"/>
          </a:p>
          <a:p>
            <a:pPr indent="0" lvl="0" marL="0" marR="0" rtl="0" algn="l">
              <a:lnSpc>
                <a:spcPct val="100000"/>
              </a:lnSpc>
              <a:spcBef>
                <a:spcPts val="0"/>
              </a:spcBef>
              <a:spcAft>
                <a:spcPts val="0"/>
              </a:spcAft>
              <a:buClr>
                <a:srgbClr val="000000"/>
              </a:buClr>
              <a:buSzPts val="2500"/>
              <a:buFont typeface="Arial"/>
              <a:buNone/>
            </a:pPr>
            <a:r>
              <a:rPr lang="en" sz="2400"/>
              <a:t>-Memory improvements in each group are associated with different </a:t>
            </a:r>
            <a:r>
              <a:rPr lang="en" sz="2400">
                <a:solidFill>
                  <a:schemeClr val="dk1"/>
                </a:solidFill>
              </a:rPr>
              <a:t>diffusion metrics</a:t>
            </a:r>
            <a:endParaRPr sz="2400">
              <a:solidFill>
                <a:schemeClr val="dk1"/>
              </a:solidFill>
            </a:endParaRPr>
          </a:p>
          <a:p>
            <a:pPr indent="0" lvl="0" marL="0" marR="0" rtl="0" algn="l">
              <a:lnSpc>
                <a:spcPct val="100000"/>
              </a:lnSpc>
              <a:spcBef>
                <a:spcPts val="0"/>
              </a:spcBef>
              <a:spcAft>
                <a:spcPts val="0"/>
              </a:spcAft>
              <a:buClr>
                <a:srgbClr val="000000"/>
              </a:buClr>
              <a:buSzPts val="2500"/>
              <a:buFont typeface="Arial"/>
              <a:buNone/>
            </a:pPr>
            <a:r>
              <a:t/>
            </a:r>
            <a:endParaRPr sz="2400">
              <a:solidFill>
                <a:schemeClr val="dk1"/>
              </a:solidFill>
            </a:endParaRPr>
          </a:p>
          <a:p>
            <a:pPr indent="0" lvl="0" marL="0" marR="0" rtl="0" algn="l">
              <a:lnSpc>
                <a:spcPct val="100000"/>
              </a:lnSpc>
              <a:spcBef>
                <a:spcPts val="0"/>
              </a:spcBef>
              <a:spcAft>
                <a:spcPts val="0"/>
              </a:spcAft>
              <a:buClr>
                <a:srgbClr val="000000"/>
              </a:buClr>
              <a:buSzPts val="2500"/>
              <a:buFont typeface="Arial"/>
              <a:buNone/>
            </a:pPr>
            <a:r>
              <a:rPr lang="en" sz="2400">
                <a:solidFill>
                  <a:schemeClr val="dk1"/>
                </a:solidFill>
              </a:rPr>
              <a:t>-Mindfulness-related changes in both the fornix and uncinate fasciculus contribute to enhanced declarative memory</a:t>
            </a:r>
            <a:endParaRPr sz="2400">
              <a:solidFill>
                <a:schemeClr val="dk1"/>
              </a:solidFill>
            </a:endParaRPr>
          </a:p>
          <a:p>
            <a:pPr indent="0" lvl="0" marL="0" marR="0" rtl="0" algn="l">
              <a:lnSpc>
                <a:spcPct val="100000"/>
              </a:lnSpc>
              <a:spcBef>
                <a:spcPts val="0"/>
              </a:spcBef>
              <a:spcAft>
                <a:spcPts val="0"/>
              </a:spcAft>
              <a:buClr>
                <a:srgbClr val="000000"/>
              </a:buClr>
              <a:buSzPts val="2500"/>
              <a:buFont typeface="Arial"/>
              <a:buNone/>
            </a:pPr>
            <a:r>
              <a:t/>
            </a:r>
            <a:endParaRPr b="1" i="0" sz="2400" u="none" cap="none" strike="noStrike">
              <a:solidFill>
                <a:srgbClr val="99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 sz="2400" u="none" cap="none" strike="noStrike">
                <a:solidFill>
                  <a:schemeClr val="dk1"/>
                </a:solidFill>
                <a:latin typeface="Arial"/>
                <a:ea typeface="Arial"/>
                <a:cs typeface="Arial"/>
                <a:sym typeface="Arial"/>
              </a:rPr>
              <a:t>-</a:t>
            </a:r>
            <a:r>
              <a:rPr lang="en" sz="2400">
                <a:solidFill>
                  <a:schemeClr val="dk1"/>
                </a:solidFill>
              </a:rPr>
              <a:t>Other neuroimaging modalities are</a:t>
            </a:r>
            <a:r>
              <a:rPr b="0" i="0" lang="en" sz="2400" u="none" cap="none" strike="noStrike">
                <a:solidFill>
                  <a:schemeClr val="dk1"/>
                </a:solidFill>
                <a:latin typeface="Arial"/>
                <a:ea typeface="Arial"/>
                <a:cs typeface="Arial"/>
                <a:sym typeface="Arial"/>
              </a:rPr>
              <a:t> needed to clarify </a:t>
            </a:r>
            <a:r>
              <a:rPr lang="en" sz="2400">
                <a:solidFill>
                  <a:schemeClr val="dk1"/>
                </a:solidFill>
              </a:rPr>
              <a:t>cellular level changes contributing to FA, i.e. crossing fibers vs. pruning, etc. </a:t>
            </a:r>
            <a:endParaRPr b="0" i="0" sz="2400" u="none" cap="none" strike="noStrike">
              <a:solidFill>
                <a:schemeClr val="dk1"/>
              </a:solidFill>
              <a:latin typeface="Arial"/>
              <a:ea typeface="Arial"/>
              <a:cs typeface="Arial"/>
              <a:sym typeface="Arial"/>
            </a:endParaRPr>
          </a:p>
        </p:txBody>
      </p:sp>
      <p:sp>
        <p:nvSpPr>
          <p:cNvPr id="359" name="Google Shape;35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Effect filter="fade" transition="in">
                                      <p:cBhvr>
                                        <p:cTn dur="1000"/>
                                        <p:tgtEl>
                                          <p:spTgt spid="3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Effect filter="fade" transition="in">
                                      <p:cBhvr>
                                        <p:cTn dur="1000"/>
                                        <p:tgtEl>
                                          <p:spTgt spid="3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animEffect filter="fade" transition="in">
                                      <p:cBhvr>
                                        <p:cTn dur="1000"/>
                                        <p:tgtEl>
                                          <p:spTgt spid="3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animEffect filter="fade" transition="in">
                                      <p:cBhvr>
                                        <p:cTn dur="1000"/>
                                        <p:tgtEl>
                                          <p:spTgt spid="3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4" st="4"/>
                                            </p:txEl>
                                          </p:spTgt>
                                        </p:tgtEl>
                                        <p:attrNameLst>
                                          <p:attrName>style.visibility</p:attrName>
                                        </p:attrNameLst>
                                      </p:cBhvr>
                                      <p:to>
                                        <p:strVal val="visible"/>
                                      </p:to>
                                    </p:set>
                                    <p:animEffect filter="fade" transition="in">
                                      <p:cBhvr>
                                        <p:cTn dur="1000"/>
                                        <p:tgtEl>
                                          <p:spTgt spid="3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5" st="5"/>
                                            </p:txEl>
                                          </p:spTgt>
                                        </p:tgtEl>
                                        <p:attrNameLst>
                                          <p:attrName>style.visibility</p:attrName>
                                        </p:attrNameLst>
                                      </p:cBhvr>
                                      <p:to>
                                        <p:strVal val="visible"/>
                                      </p:to>
                                    </p:set>
                                    <p:animEffect filter="fade" transition="in">
                                      <p:cBhvr>
                                        <p:cTn dur="1000"/>
                                        <p:tgtEl>
                                          <p:spTgt spid="3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6" st="6"/>
                                            </p:txEl>
                                          </p:spTgt>
                                        </p:tgtEl>
                                        <p:attrNameLst>
                                          <p:attrName>style.visibility</p:attrName>
                                        </p:attrNameLst>
                                      </p:cBhvr>
                                      <p:to>
                                        <p:strVal val="visible"/>
                                      </p:to>
                                    </p:set>
                                    <p:animEffect filter="fade" transition="in">
                                      <p:cBhvr>
                                        <p:cTn dur="1000"/>
                                        <p:tgtEl>
                                          <p:spTgt spid="35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3"/>
          <p:cNvSpPr txBox="1"/>
          <p:nvPr>
            <p:ph type="title"/>
          </p:nvPr>
        </p:nvSpPr>
        <p:spPr>
          <a:xfrm>
            <a:off x="311700" y="2007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820"/>
              <a:t>Acknowledgements:</a:t>
            </a:r>
            <a:endParaRPr b="1" sz="2820"/>
          </a:p>
        </p:txBody>
      </p:sp>
      <p:sp>
        <p:nvSpPr>
          <p:cNvPr id="365" name="Google Shape;365;p23"/>
          <p:cNvSpPr txBox="1"/>
          <p:nvPr/>
        </p:nvSpPr>
        <p:spPr>
          <a:xfrm>
            <a:off x="5280900" y="1016175"/>
            <a:ext cx="3551400" cy="4263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200"/>
              <a:buFont typeface="Arial"/>
              <a:buNone/>
            </a:pPr>
            <a:r>
              <a:rPr b="0" i="0" lang="en" sz="2200" u="sng" cap="none" strike="noStrike">
                <a:solidFill>
                  <a:srgbClr val="000000"/>
                </a:solidFill>
                <a:latin typeface="Arial"/>
                <a:ea typeface="Arial"/>
                <a:cs typeface="Arial"/>
                <a:sym typeface="Arial"/>
              </a:rPr>
              <a:t>Additional Collaborators</a:t>
            </a:r>
            <a:endParaRPr b="0" i="0" sz="2200" u="sng" cap="none" strike="noStrike">
              <a:solidFill>
                <a:srgbClr val="000000"/>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Harold Roth, PhD*</a:t>
            </a:r>
            <a:endParaRPr b="1" i="0" sz="2200" u="none" cap="none" strike="noStrike">
              <a:solidFill>
                <a:srgbClr val="000000"/>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Bonnie Wong, PhD</a:t>
            </a:r>
            <a:endParaRPr b="1" i="0" sz="2200" u="none" cap="none" strike="noStrike">
              <a:solidFill>
                <a:srgbClr val="000000"/>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Bradford Dickerson, MD</a:t>
            </a:r>
            <a:endParaRPr b="1" i="0" sz="2200" u="none" cap="none" strike="noStrike">
              <a:solidFill>
                <a:srgbClr val="000000"/>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David Salat, PhD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sng" cap="none" strike="noStrike">
              <a:solidFill>
                <a:srgbClr val="000000"/>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800"/>
              <a:buFont typeface="Arial"/>
              <a:buNone/>
            </a:pPr>
            <a:r>
              <a:t/>
            </a:r>
            <a:endParaRPr b="0" i="0" sz="1800" u="sng"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800"/>
              <a:buFont typeface="Arial"/>
              <a:buNone/>
            </a:pPr>
            <a:r>
              <a:t/>
            </a:r>
            <a:endParaRPr b="0" i="0" sz="1800" u="sng" cap="none" strike="noStrike">
              <a:solidFill>
                <a:srgbClr val="000000"/>
              </a:solidFill>
              <a:latin typeface="EB Garamond"/>
              <a:ea typeface="EB Garamond"/>
              <a:cs typeface="EB Garamond"/>
              <a:sym typeface="EB Garamond"/>
            </a:endParaRPr>
          </a:p>
        </p:txBody>
      </p:sp>
      <p:pic>
        <p:nvPicPr>
          <p:cNvPr id="366" name="Google Shape;366;p23"/>
          <p:cNvPicPr preferRelativeResize="0"/>
          <p:nvPr/>
        </p:nvPicPr>
        <p:blipFill rotWithShape="1">
          <a:blip r:embed="rId3">
            <a:alphaModFix/>
          </a:blip>
          <a:srcRect b="0" l="0" r="0" t="0"/>
          <a:stretch/>
        </p:blipFill>
        <p:spPr>
          <a:xfrm>
            <a:off x="87019" y="4084599"/>
            <a:ext cx="907626" cy="1058901"/>
          </a:xfrm>
          <a:prstGeom prst="rect">
            <a:avLst/>
          </a:prstGeom>
          <a:noFill/>
          <a:ln>
            <a:noFill/>
          </a:ln>
        </p:spPr>
      </p:pic>
      <p:pic>
        <p:nvPicPr>
          <p:cNvPr id="367" name="Google Shape;367;p23"/>
          <p:cNvPicPr preferRelativeResize="0"/>
          <p:nvPr/>
        </p:nvPicPr>
        <p:blipFill rotWithShape="1">
          <a:blip r:embed="rId4">
            <a:alphaModFix/>
          </a:blip>
          <a:srcRect b="0" l="0" r="0" t="0"/>
          <a:stretch/>
        </p:blipFill>
        <p:spPr>
          <a:xfrm>
            <a:off x="1053750" y="4084600"/>
            <a:ext cx="878103" cy="1058900"/>
          </a:xfrm>
          <a:prstGeom prst="rect">
            <a:avLst/>
          </a:prstGeom>
          <a:noFill/>
          <a:ln>
            <a:noFill/>
          </a:ln>
        </p:spPr>
      </p:pic>
      <p:pic>
        <p:nvPicPr>
          <p:cNvPr id="368" name="Google Shape;368;p23"/>
          <p:cNvPicPr preferRelativeResize="0"/>
          <p:nvPr/>
        </p:nvPicPr>
        <p:blipFill rotWithShape="1">
          <a:blip r:embed="rId5">
            <a:alphaModFix/>
          </a:blip>
          <a:srcRect b="0" l="0" r="82937" t="0"/>
          <a:stretch/>
        </p:blipFill>
        <p:spPr>
          <a:xfrm>
            <a:off x="1990950" y="4021925"/>
            <a:ext cx="823200" cy="1121575"/>
          </a:xfrm>
          <a:prstGeom prst="rect">
            <a:avLst/>
          </a:prstGeom>
          <a:noFill/>
          <a:ln>
            <a:noFill/>
          </a:ln>
        </p:spPr>
      </p:pic>
      <p:sp>
        <p:nvSpPr>
          <p:cNvPr id="369" name="Google Shape;369;p23"/>
          <p:cNvSpPr txBox="1"/>
          <p:nvPr/>
        </p:nvSpPr>
        <p:spPr>
          <a:xfrm>
            <a:off x="2814150" y="2696050"/>
            <a:ext cx="19317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chemeClr val="dk1"/>
              </a:buClr>
              <a:buSzPts val="1100"/>
              <a:buFont typeface="Arial"/>
              <a:buNone/>
            </a:pPr>
            <a:r>
              <a:rPr b="0" i="0" lang="en" sz="2200" u="none" cap="none" strike="noStrike">
                <a:solidFill>
                  <a:srgbClr val="434343"/>
                </a:solidFill>
                <a:latin typeface="Arial"/>
                <a:ea typeface="Arial"/>
                <a:cs typeface="Arial"/>
                <a:sym typeface="Arial"/>
              </a:rPr>
              <a:t>Rob Kaufman</a:t>
            </a:r>
            <a:endParaRPr b="0" i="0" sz="2200" u="none" cap="none" strike="noStrike">
              <a:solidFill>
                <a:srgbClr val="434343"/>
              </a:solidFill>
              <a:latin typeface="Arial"/>
              <a:ea typeface="Arial"/>
              <a:cs typeface="Arial"/>
              <a:sym typeface="Arial"/>
            </a:endParaRPr>
          </a:p>
          <a:p>
            <a:pPr indent="0" lvl="0" marL="0" marR="0" rtl="0" algn="ctr">
              <a:lnSpc>
                <a:spcPct val="200000"/>
              </a:lnSpc>
              <a:spcBef>
                <a:spcPts val="0"/>
              </a:spcBef>
              <a:spcAft>
                <a:spcPts val="0"/>
              </a:spcAft>
              <a:buClr>
                <a:schemeClr val="dk1"/>
              </a:buClr>
              <a:buSzPts val="1100"/>
              <a:buFont typeface="Arial"/>
              <a:buNone/>
            </a:pPr>
            <a:r>
              <a:rPr b="0" i="0" lang="en" sz="2200" u="none" cap="none" strike="noStrike">
                <a:solidFill>
                  <a:srgbClr val="434343"/>
                </a:solidFill>
                <a:latin typeface="Arial"/>
                <a:ea typeface="Arial"/>
                <a:cs typeface="Arial"/>
                <a:sym typeface="Arial"/>
              </a:rPr>
              <a:t>Tanya Datta </a:t>
            </a:r>
            <a:endParaRPr b="0" i="0" sz="2200" u="none" cap="none" strike="noStrike">
              <a:solidFill>
                <a:srgbClr val="434343"/>
              </a:solidFill>
              <a:latin typeface="Arial"/>
              <a:ea typeface="Arial"/>
              <a:cs typeface="Arial"/>
              <a:sym typeface="Arial"/>
            </a:endParaRPr>
          </a:p>
        </p:txBody>
      </p:sp>
      <p:sp>
        <p:nvSpPr>
          <p:cNvPr id="370" name="Google Shape;370;p23"/>
          <p:cNvSpPr txBox="1"/>
          <p:nvPr/>
        </p:nvSpPr>
        <p:spPr>
          <a:xfrm>
            <a:off x="4472600" y="4666500"/>
            <a:ext cx="48660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p:txBody>
      </p:sp>
      <p:sp>
        <p:nvSpPr>
          <p:cNvPr id="371" name="Google Shape;371;p23"/>
          <p:cNvSpPr txBox="1"/>
          <p:nvPr/>
        </p:nvSpPr>
        <p:spPr>
          <a:xfrm>
            <a:off x="697100" y="2703700"/>
            <a:ext cx="1931700" cy="11853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200"/>
              <a:buFont typeface="Arial"/>
              <a:buNone/>
            </a:pPr>
            <a:r>
              <a:rPr b="0" i="0" lang="en" sz="2200" u="none" cap="none" strike="noStrike">
                <a:solidFill>
                  <a:srgbClr val="434343"/>
                </a:solidFill>
                <a:latin typeface="Arial"/>
                <a:ea typeface="Arial"/>
                <a:cs typeface="Arial"/>
                <a:sym typeface="Arial"/>
              </a:rPr>
              <a:t>Burak Cindik</a:t>
            </a:r>
            <a:endParaRPr b="0" i="0" sz="2200" u="none" cap="none" strike="noStrike">
              <a:solidFill>
                <a:srgbClr val="434343"/>
              </a:solidFill>
              <a:latin typeface="Arial"/>
              <a:ea typeface="Arial"/>
              <a:cs typeface="Arial"/>
              <a:sym typeface="Arial"/>
            </a:endParaRPr>
          </a:p>
          <a:p>
            <a:pPr indent="0" lvl="0" marL="0" marR="0" rtl="0" algn="ctr">
              <a:lnSpc>
                <a:spcPct val="150000"/>
              </a:lnSpc>
              <a:spcBef>
                <a:spcPts val="1200"/>
              </a:spcBef>
              <a:spcAft>
                <a:spcPts val="1200"/>
              </a:spcAft>
              <a:buClr>
                <a:srgbClr val="000000"/>
              </a:buClr>
              <a:buSzPts val="2200"/>
              <a:buFont typeface="Arial"/>
              <a:buNone/>
            </a:pPr>
            <a:r>
              <a:rPr b="0" i="0" lang="en" sz="2200" u="none" cap="none" strike="noStrike">
                <a:solidFill>
                  <a:srgbClr val="434343"/>
                </a:solidFill>
                <a:latin typeface="Arial"/>
                <a:ea typeface="Arial"/>
                <a:cs typeface="Arial"/>
                <a:sym typeface="Arial"/>
              </a:rPr>
              <a:t>Cade Herrera</a:t>
            </a:r>
            <a:endParaRPr b="0" i="0" sz="2200" u="none" cap="none" strike="noStrike">
              <a:solidFill>
                <a:srgbClr val="000000"/>
              </a:solidFill>
              <a:latin typeface="Arial"/>
              <a:ea typeface="Arial"/>
              <a:cs typeface="Arial"/>
              <a:sym typeface="Arial"/>
            </a:endParaRPr>
          </a:p>
        </p:txBody>
      </p:sp>
      <p:sp>
        <p:nvSpPr>
          <p:cNvPr id="372" name="Google Shape;372;p23"/>
          <p:cNvSpPr txBox="1"/>
          <p:nvPr/>
        </p:nvSpPr>
        <p:spPr>
          <a:xfrm>
            <a:off x="1143000" y="1539375"/>
            <a:ext cx="34290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Sara Lazar, PhD*</a:t>
            </a:r>
            <a:endParaRPr b="1" i="0" sz="22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Gunes Sevinc, PhD</a:t>
            </a:r>
            <a:endParaRPr b="1" i="0" sz="2200" u="none" cap="none" strike="noStrike">
              <a:solidFill>
                <a:srgbClr val="000000"/>
              </a:solidFill>
              <a:latin typeface="Arial"/>
              <a:ea typeface="Arial"/>
              <a:cs typeface="Arial"/>
              <a:sym typeface="Arial"/>
            </a:endParaRPr>
          </a:p>
        </p:txBody>
      </p:sp>
      <p:sp>
        <p:nvSpPr>
          <p:cNvPr id="373" name="Google Shape;373;p23"/>
          <p:cNvSpPr txBox="1"/>
          <p:nvPr/>
        </p:nvSpPr>
        <p:spPr>
          <a:xfrm>
            <a:off x="2075550" y="1016175"/>
            <a:ext cx="1563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sng" cap="none" strike="noStrike">
                <a:solidFill>
                  <a:srgbClr val="000000"/>
                </a:solidFill>
                <a:latin typeface="Arial"/>
                <a:ea typeface="Arial"/>
                <a:cs typeface="Arial"/>
                <a:sym typeface="Arial"/>
              </a:rPr>
              <a:t>Lazar Lab</a:t>
            </a:r>
            <a:endParaRPr b="0" i="0" sz="2200" u="sng" cap="none" strike="noStrike">
              <a:solidFill>
                <a:srgbClr val="000000"/>
              </a:solidFill>
              <a:latin typeface="Arial"/>
              <a:ea typeface="Arial"/>
              <a:cs typeface="Arial"/>
              <a:sym typeface="Arial"/>
            </a:endParaRPr>
          </a:p>
        </p:txBody>
      </p:sp>
      <p:sp>
        <p:nvSpPr>
          <p:cNvPr id="374" name="Google Shape;37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4"/>
          <p:cNvSpPr txBox="1"/>
          <p:nvPr/>
        </p:nvSpPr>
        <p:spPr>
          <a:xfrm>
            <a:off x="2607670" y="4285915"/>
            <a:ext cx="3928800" cy="392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D7463"/>
                </a:solidFill>
                <a:latin typeface="Calibri"/>
                <a:ea typeface="Calibri"/>
                <a:cs typeface="Calibri"/>
                <a:sym typeface="Calibri"/>
              </a:rPr>
              <a:t>www.mindfulnessmechanisms.org</a:t>
            </a:r>
            <a:endParaRPr b="0" i="0" sz="2100" u="none" cap="none" strike="noStrike">
              <a:solidFill>
                <a:srgbClr val="0D7463"/>
              </a:solidFill>
              <a:latin typeface="Calibri"/>
              <a:ea typeface="Calibri"/>
              <a:cs typeface="Calibri"/>
              <a:sym typeface="Calibri"/>
            </a:endParaRPr>
          </a:p>
        </p:txBody>
      </p:sp>
      <p:sp>
        <p:nvSpPr>
          <p:cNvPr id="380" name="Google Shape;380;p24"/>
          <p:cNvSpPr/>
          <p:nvPr/>
        </p:nvSpPr>
        <p:spPr>
          <a:xfrm>
            <a:off x="2100445" y="1352140"/>
            <a:ext cx="4776600" cy="83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A51417"/>
                </a:solidFill>
                <a:latin typeface="Roboto"/>
                <a:ea typeface="Roboto"/>
                <a:cs typeface="Roboto"/>
                <a:sym typeface="Roboto"/>
              </a:rPr>
              <a:t>M</a:t>
            </a:r>
            <a:r>
              <a:rPr b="1" i="0" lang="en" sz="2700" u="none" cap="none" strike="noStrike">
                <a:solidFill>
                  <a:srgbClr val="047463"/>
                </a:solidFill>
                <a:latin typeface="Roboto"/>
                <a:ea typeface="Roboto"/>
                <a:cs typeface="Roboto"/>
                <a:sym typeface="Roboto"/>
              </a:rPr>
              <a:t>4</a:t>
            </a:r>
            <a:r>
              <a:rPr b="1" i="0" lang="en" sz="2700" u="none" cap="none" strike="noStrike">
                <a:solidFill>
                  <a:srgbClr val="000000"/>
                </a:solidFill>
                <a:latin typeface="Roboto"/>
                <a:ea typeface="Roboto"/>
                <a:cs typeface="Roboto"/>
                <a:sym typeface="Roboto"/>
              </a:rPr>
              <a:t>:</a:t>
            </a:r>
            <a:r>
              <a:rPr b="1" i="0" lang="en" sz="2700" u="none" cap="none" strike="noStrike">
                <a:solidFill>
                  <a:srgbClr val="047463"/>
                </a:solidFill>
                <a:latin typeface="Roboto"/>
                <a:ea typeface="Roboto"/>
                <a:cs typeface="Roboto"/>
                <a:sym typeface="Roboto"/>
              </a:rPr>
              <a:t> </a:t>
            </a:r>
            <a:r>
              <a:rPr b="1" i="0" lang="en" sz="2700" u="none" cap="none" strike="noStrike">
                <a:solidFill>
                  <a:srgbClr val="000000"/>
                </a:solidFill>
                <a:latin typeface="Roboto"/>
                <a:ea typeface="Roboto"/>
                <a:cs typeface="Roboto"/>
                <a:sym typeface="Roboto"/>
              </a:rPr>
              <a:t>Mindfulness Mechanisms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rgbClr val="000000"/>
                </a:solidFill>
                <a:latin typeface="Roboto"/>
                <a:ea typeface="Roboto"/>
                <a:cs typeface="Roboto"/>
                <a:sym typeface="Roboto"/>
              </a:rPr>
              <a:t>and Methods Meeting</a:t>
            </a:r>
            <a:endParaRPr b="0" i="0" sz="2700" u="none" cap="none" strike="noStrike">
              <a:solidFill>
                <a:schemeClr val="dk1"/>
              </a:solidFill>
              <a:latin typeface="Arial"/>
              <a:ea typeface="Arial"/>
              <a:cs typeface="Arial"/>
              <a:sym typeface="Arial"/>
            </a:endParaRPr>
          </a:p>
        </p:txBody>
      </p:sp>
      <p:pic>
        <p:nvPicPr>
          <p:cNvPr id="381" name="Google Shape;381;p24"/>
          <p:cNvPicPr preferRelativeResize="0"/>
          <p:nvPr/>
        </p:nvPicPr>
        <p:blipFill rotWithShape="1">
          <a:blip r:embed="rId3">
            <a:alphaModFix/>
          </a:blip>
          <a:srcRect b="0" l="0" r="0" t="0"/>
          <a:stretch/>
        </p:blipFill>
        <p:spPr>
          <a:xfrm>
            <a:off x="1731736" y="3145473"/>
            <a:ext cx="5513968" cy="857250"/>
          </a:xfrm>
          <a:prstGeom prst="rect">
            <a:avLst/>
          </a:prstGeom>
          <a:noFill/>
          <a:ln>
            <a:noFill/>
          </a:ln>
        </p:spPr>
      </p:pic>
      <p:sp>
        <p:nvSpPr>
          <p:cNvPr id="382" name="Google Shape;382;p24"/>
          <p:cNvSpPr txBox="1"/>
          <p:nvPr/>
        </p:nvSpPr>
        <p:spPr>
          <a:xfrm>
            <a:off x="2202718" y="2433251"/>
            <a:ext cx="4572000" cy="34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A51417"/>
                </a:solidFill>
                <a:latin typeface="Roboto"/>
                <a:ea typeface="Roboto"/>
                <a:cs typeface="Roboto"/>
                <a:sym typeface="Roboto"/>
              </a:rPr>
              <a:t>OCTOBER 5-6, 2023</a:t>
            </a:r>
            <a:endParaRPr b="0" i="0" sz="1800" u="none" cap="none" strike="noStrike">
              <a:solidFill>
                <a:srgbClr val="000000"/>
              </a:solidFill>
              <a:latin typeface="Roboto"/>
              <a:ea typeface="Roboto"/>
              <a:cs typeface="Roboto"/>
              <a:sym typeface="Roboto"/>
            </a:endParaRPr>
          </a:p>
        </p:txBody>
      </p:sp>
      <p:pic>
        <p:nvPicPr>
          <p:cNvPr id="383" name="Google Shape;383;p24"/>
          <p:cNvPicPr preferRelativeResize="0"/>
          <p:nvPr/>
        </p:nvPicPr>
        <p:blipFill rotWithShape="1">
          <a:blip r:embed="rId4">
            <a:alphaModFix/>
          </a:blip>
          <a:srcRect b="0" l="0" r="0" t="0"/>
          <a:stretch/>
        </p:blipFill>
        <p:spPr>
          <a:xfrm>
            <a:off x="144616" y="4373150"/>
            <a:ext cx="755036" cy="610359"/>
          </a:xfrm>
          <a:prstGeom prst="rect">
            <a:avLst/>
          </a:prstGeom>
          <a:noFill/>
          <a:ln>
            <a:noFill/>
          </a:ln>
        </p:spPr>
      </p:pic>
      <p:pic>
        <p:nvPicPr>
          <p:cNvPr id="384" name="Google Shape;384;p24"/>
          <p:cNvPicPr preferRelativeResize="0"/>
          <p:nvPr/>
        </p:nvPicPr>
        <p:blipFill rotWithShape="1">
          <a:blip r:embed="rId5">
            <a:alphaModFix/>
          </a:blip>
          <a:srcRect b="0" l="0" r="0" t="0"/>
          <a:stretch/>
        </p:blipFill>
        <p:spPr>
          <a:xfrm>
            <a:off x="3100280" y="268963"/>
            <a:ext cx="2776877" cy="833063"/>
          </a:xfrm>
          <a:prstGeom prst="rect">
            <a:avLst/>
          </a:prstGeom>
          <a:noFill/>
          <a:ln>
            <a:noFill/>
          </a:ln>
        </p:spPr>
      </p:pic>
      <p:pic>
        <p:nvPicPr>
          <p:cNvPr id="385" name="Google Shape;385;p24"/>
          <p:cNvPicPr preferRelativeResize="0"/>
          <p:nvPr/>
        </p:nvPicPr>
        <p:blipFill rotWithShape="1">
          <a:blip r:embed="rId6">
            <a:alphaModFix/>
          </a:blip>
          <a:srcRect b="0" l="0" r="0" t="0"/>
          <a:stretch/>
        </p:blipFill>
        <p:spPr>
          <a:xfrm>
            <a:off x="8152798" y="4167801"/>
            <a:ext cx="846588" cy="846588"/>
          </a:xfrm>
          <a:prstGeom prst="rect">
            <a:avLst/>
          </a:prstGeom>
          <a:noFill/>
          <a:ln>
            <a:noFill/>
          </a:ln>
        </p:spPr>
      </p:pic>
      <p:sp>
        <p:nvSpPr>
          <p:cNvPr id="386" name="Google Shape;38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5"/>
          <p:cNvSpPr txBox="1"/>
          <p:nvPr>
            <p:ph type="title"/>
          </p:nvPr>
        </p:nvSpPr>
        <p:spPr>
          <a:xfrm>
            <a:off x="311700" y="11756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en"/>
              <a:t>Thank you :) </a:t>
            </a:r>
            <a:endParaRPr b="1"/>
          </a:p>
        </p:txBody>
      </p:sp>
      <p:sp>
        <p:nvSpPr>
          <p:cNvPr id="392" name="Google Shape;392;p25"/>
          <p:cNvSpPr txBox="1"/>
          <p:nvPr/>
        </p:nvSpPr>
        <p:spPr>
          <a:xfrm>
            <a:off x="755025" y="2017450"/>
            <a:ext cx="7770300" cy="264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Arial"/>
                <a:ea typeface="Arial"/>
                <a:cs typeface="Arial"/>
                <a:sym typeface="Arial"/>
              </a:rPr>
              <a:t>Questions or Comments? </a:t>
            </a:r>
            <a:endParaRPr b="1" i="0" sz="3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00"/>
              <a:buFont typeface="Arial"/>
              <a:buNone/>
            </a:pPr>
            <a:r>
              <a:t/>
            </a:r>
            <a:endParaRPr b="1" i="0" sz="2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0" lang="en" sz="2600" u="none" cap="none" strike="noStrike">
                <a:solidFill>
                  <a:schemeClr val="dk1"/>
                </a:solidFill>
                <a:latin typeface="Arial"/>
                <a:ea typeface="Arial"/>
                <a:cs typeface="Arial"/>
                <a:sym typeface="Arial"/>
              </a:rPr>
              <a:t>Contact: Elizabeth_Kaplan@Brown.edu</a:t>
            </a:r>
            <a:endParaRPr b="0" i="0" sz="2100" u="none" cap="none" strike="noStrike">
              <a:solidFill>
                <a:srgbClr val="000000"/>
              </a:solidFill>
              <a:latin typeface="Arial"/>
              <a:ea typeface="Arial"/>
              <a:cs typeface="Arial"/>
              <a:sym typeface="Arial"/>
            </a:endParaRPr>
          </a:p>
        </p:txBody>
      </p:sp>
      <p:sp>
        <p:nvSpPr>
          <p:cNvPr id="393" name="Google Shape;39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txBox="1"/>
          <p:nvPr>
            <p:ph type="title"/>
          </p:nvPr>
        </p:nvSpPr>
        <p:spPr>
          <a:xfrm>
            <a:off x="372200" y="2150850"/>
            <a:ext cx="87102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sz="2840"/>
              <a:t> </a:t>
            </a:r>
            <a:r>
              <a:rPr b="1" lang="en" sz="2840">
                <a:latin typeface="EB Garamond"/>
                <a:ea typeface="EB Garamond"/>
                <a:cs typeface="EB Garamond"/>
                <a:sym typeface="EB Garamond"/>
              </a:rPr>
              <a:t> </a:t>
            </a:r>
            <a:endParaRPr b="1" sz="2840">
              <a:latin typeface="EB Garamond"/>
              <a:ea typeface="EB Garamond"/>
              <a:cs typeface="EB Garamond"/>
              <a:sym typeface="EB Garamond"/>
            </a:endParaRPr>
          </a:p>
          <a:p>
            <a:pPr indent="0" lvl="0" marL="0" rtl="0" algn="l">
              <a:lnSpc>
                <a:spcPct val="100000"/>
              </a:lnSpc>
              <a:spcBef>
                <a:spcPts val="0"/>
              </a:spcBef>
              <a:spcAft>
                <a:spcPts val="0"/>
              </a:spcAft>
              <a:buSzPts val="990"/>
              <a:buNone/>
            </a:pPr>
            <a:r>
              <a:t/>
            </a:r>
            <a:endParaRPr sz="2840">
              <a:latin typeface="EB Garamond"/>
              <a:ea typeface="EB Garamond"/>
              <a:cs typeface="EB Garamond"/>
              <a:sym typeface="EB Garamond"/>
            </a:endParaRPr>
          </a:p>
        </p:txBody>
      </p:sp>
      <p:pic>
        <p:nvPicPr>
          <p:cNvPr id="73" name="Google Shape;73;p3"/>
          <p:cNvPicPr preferRelativeResize="0"/>
          <p:nvPr/>
        </p:nvPicPr>
        <p:blipFill rotWithShape="1">
          <a:blip r:embed="rId3">
            <a:alphaModFix/>
          </a:blip>
          <a:srcRect b="0" l="0" r="0" t="0"/>
          <a:stretch/>
        </p:blipFill>
        <p:spPr>
          <a:xfrm>
            <a:off x="1410075" y="982350"/>
            <a:ext cx="6210800" cy="3839424"/>
          </a:xfrm>
          <a:prstGeom prst="rect">
            <a:avLst/>
          </a:prstGeom>
          <a:noFill/>
          <a:ln>
            <a:noFill/>
          </a:ln>
        </p:spPr>
      </p:pic>
      <p:sp>
        <p:nvSpPr>
          <p:cNvPr id="74" name="Google Shape;74;p3"/>
          <p:cNvSpPr txBox="1"/>
          <p:nvPr/>
        </p:nvSpPr>
        <p:spPr>
          <a:xfrm>
            <a:off x="0" y="0"/>
            <a:ext cx="8944200" cy="105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20"/>
              <a:buFont typeface="Arial"/>
              <a:buNone/>
            </a:pPr>
            <a:r>
              <a:rPr b="1" i="0" lang="en" sz="2820" u="none" cap="none" strike="noStrike">
                <a:solidFill>
                  <a:schemeClr val="dk1"/>
                </a:solidFill>
                <a:latin typeface="Arial"/>
                <a:ea typeface="Arial"/>
                <a:cs typeface="Arial"/>
                <a:sym typeface="Arial"/>
              </a:rPr>
              <a:t>How do MBIs Impact Hippocampal White Matter (WM) Tracts in Healthy Aging?</a:t>
            </a:r>
            <a:endParaRPr b="1" i="0" sz="2820" u="none" cap="none" strike="noStrike">
              <a:solidFill>
                <a:schemeClr val="dk1"/>
              </a:solidFill>
              <a:latin typeface="Arial"/>
              <a:ea typeface="Arial"/>
              <a:cs typeface="Arial"/>
              <a:sym typeface="Arial"/>
            </a:endParaRPr>
          </a:p>
        </p:txBody>
      </p:sp>
      <p:sp>
        <p:nvSpPr>
          <p:cNvPr id="75" name="Google Shape;7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4"/>
          <p:cNvPicPr preferRelativeResize="0"/>
          <p:nvPr/>
        </p:nvPicPr>
        <p:blipFill rotWithShape="1">
          <a:blip r:embed="rId3">
            <a:alphaModFix/>
          </a:blip>
          <a:srcRect b="0" l="0" r="0" t="0"/>
          <a:stretch/>
        </p:blipFill>
        <p:spPr>
          <a:xfrm>
            <a:off x="4572000" y="1623025"/>
            <a:ext cx="4469051" cy="3520474"/>
          </a:xfrm>
          <a:prstGeom prst="rect">
            <a:avLst/>
          </a:prstGeom>
          <a:noFill/>
          <a:ln>
            <a:noFill/>
          </a:ln>
        </p:spPr>
      </p:pic>
      <p:sp>
        <p:nvSpPr>
          <p:cNvPr id="81" name="Google Shape;81;p4"/>
          <p:cNvSpPr txBox="1"/>
          <p:nvPr>
            <p:ph type="title"/>
          </p:nvPr>
        </p:nvSpPr>
        <p:spPr>
          <a:xfrm>
            <a:off x="262200" y="109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990"/>
              <a:buFont typeface="Arial"/>
              <a:buNone/>
            </a:pPr>
            <a:r>
              <a:rPr b="1" lang="en" sz="2820"/>
              <a:t>Investigating WM Integrity:</a:t>
            </a:r>
            <a:endParaRPr b="1" sz="3720"/>
          </a:p>
        </p:txBody>
      </p:sp>
      <p:sp>
        <p:nvSpPr>
          <p:cNvPr id="82" name="Google Shape;82;p4"/>
          <p:cNvSpPr txBox="1"/>
          <p:nvPr>
            <p:ph idx="1" type="body"/>
          </p:nvPr>
        </p:nvSpPr>
        <p:spPr>
          <a:xfrm>
            <a:off x="212700" y="768900"/>
            <a:ext cx="8619600" cy="39744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1800"/>
              <a:buNone/>
            </a:pPr>
            <a:r>
              <a:rPr b="1" lang="en" sz="2700">
                <a:solidFill>
                  <a:srgbClr val="666666"/>
                </a:solidFill>
                <a:highlight>
                  <a:schemeClr val="lt1"/>
                </a:highlight>
              </a:rPr>
              <a:t>Diffusion Tensor Imaging (DTI): </a:t>
            </a:r>
            <a:endParaRPr b="1" sz="2700">
              <a:solidFill>
                <a:srgbClr val="666666"/>
              </a:solidFill>
              <a:highlight>
                <a:schemeClr val="lt1"/>
              </a:highlight>
            </a:endParaRPr>
          </a:p>
          <a:p>
            <a:pPr indent="-400050" lvl="1" marL="914400" rtl="0" algn="l">
              <a:lnSpc>
                <a:spcPct val="90000"/>
              </a:lnSpc>
              <a:spcBef>
                <a:spcPts val="0"/>
              </a:spcBef>
              <a:spcAft>
                <a:spcPts val="0"/>
              </a:spcAft>
              <a:buClr>
                <a:srgbClr val="666666"/>
              </a:buClr>
              <a:buSzPts val="2700"/>
              <a:buChar char="-"/>
            </a:pPr>
            <a:r>
              <a:rPr lang="en" sz="2700">
                <a:solidFill>
                  <a:srgbClr val="666666"/>
                </a:solidFill>
                <a:highlight>
                  <a:schemeClr val="lt1"/>
                </a:highlight>
              </a:rPr>
              <a:t>Uses anisotropic diffusion to estimate axonal organization in the brain</a:t>
            </a:r>
            <a:endParaRPr sz="2700">
              <a:solidFill>
                <a:srgbClr val="666666"/>
              </a:solidFill>
              <a:highlight>
                <a:schemeClr val="lt1"/>
              </a:highlight>
            </a:endParaRPr>
          </a:p>
          <a:p>
            <a:pPr indent="0" lvl="0" marL="0" rtl="0" algn="l">
              <a:lnSpc>
                <a:spcPct val="90000"/>
              </a:lnSpc>
              <a:spcBef>
                <a:spcPts val="0"/>
              </a:spcBef>
              <a:spcAft>
                <a:spcPts val="0"/>
              </a:spcAft>
              <a:buSzPts val="1800"/>
              <a:buNone/>
            </a:pPr>
            <a:r>
              <a:t/>
            </a:r>
            <a:endParaRPr sz="2700">
              <a:solidFill>
                <a:srgbClr val="666666"/>
              </a:solidFill>
              <a:highlight>
                <a:schemeClr val="lt1"/>
              </a:highlight>
            </a:endParaRPr>
          </a:p>
          <a:p>
            <a:pPr indent="0" lvl="0" marL="914400" rtl="0" algn="l">
              <a:lnSpc>
                <a:spcPct val="90000"/>
              </a:lnSpc>
              <a:spcBef>
                <a:spcPts val="0"/>
              </a:spcBef>
              <a:spcAft>
                <a:spcPts val="0"/>
              </a:spcAft>
              <a:buSzPts val="1800"/>
              <a:buNone/>
            </a:pPr>
            <a:r>
              <a:t/>
            </a:r>
            <a:endParaRPr sz="2180">
              <a:solidFill>
                <a:schemeClr val="dk1"/>
              </a:solidFill>
              <a:highlight>
                <a:schemeClr val="lt1"/>
              </a:highlight>
            </a:endParaRPr>
          </a:p>
          <a:p>
            <a:pPr indent="0" lvl="0" marL="0" rtl="0" algn="l">
              <a:lnSpc>
                <a:spcPct val="90000"/>
              </a:lnSpc>
              <a:spcBef>
                <a:spcPts val="0"/>
              </a:spcBef>
              <a:spcAft>
                <a:spcPts val="0"/>
              </a:spcAft>
              <a:buSzPts val="1800"/>
              <a:buNone/>
            </a:pPr>
            <a:r>
              <a:t/>
            </a:r>
            <a:endParaRPr sz="1800">
              <a:highlight>
                <a:schemeClr val="lt1"/>
              </a:highlight>
            </a:endParaRPr>
          </a:p>
        </p:txBody>
      </p:sp>
      <p:sp>
        <p:nvSpPr>
          <p:cNvPr id="83" name="Google Shape;83;p4"/>
          <p:cNvSpPr txBox="1"/>
          <p:nvPr/>
        </p:nvSpPr>
        <p:spPr>
          <a:xfrm>
            <a:off x="640950" y="2059025"/>
            <a:ext cx="3744000" cy="1847100"/>
          </a:xfrm>
          <a:prstGeom prst="rect">
            <a:avLst/>
          </a:prstGeom>
          <a:noFill/>
          <a:ln>
            <a:noFill/>
          </a:ln>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666666"/>
              </a:buClr>
              <a:buSzPts val="2700"/>
              <a:buFont typeface="Arial"/>
              <a:buChar char="-"/>
            </a:pPr>
            <a:r>
              <a:rPr b="1" i="0" lang="en" sz="2700" u="none" cap="none" strike="noStrike">
                <a:solidFill>
                  <a:srgbClr val="FF0000"/>
                </a:solidFill>
                <a:latin typeface="Arial"/>
                <a:ea typeface="Arial"/>
                <a:cs typeface="Arial"/>
                <a:sym typeface="Arial"/>
              </a:rPr>
              <a:t>Fractional Anisotropy (FA)</a:t>
            </a:r>
            <a:r>
              <a:rPr b="0" i="0" lang="en" sz="2700" u="none" cap="none" strike="noStrike">
                <a:solidFill>
                  <a:srgbClr val="FF0000"/>
                </a:solidFill>
                <a:latin typeface="Arial"/>
                <a:ea typeface="Arial"/>
                <a:cs typeface="Arial"/>
                <a:sym typeface="Arial"/>
              </a:rPr>
              <a:t> </a:t>
            </a:r>
            <a:r>
              <a:rPr b="0" i="0" lang="en" sz="2700" u="none" cap="none" strike="noStrike">
                <a:solidFill>
                  <a:srgbClr val="666666"/>
                </a:solidFill>
                <a:latin typeface="Arial"/>
                <a:ea typeface="Arial"/>
                <a:cs typeface="Arial"/>
                <a:sym typeface="Arial"/>
              </a:rPr>
              <a:t>- quantification of diffusion anisotropy </a:t>
            </a:r>
            <a:endParaRPr b="0" i="0" sz="2700" u="none" cap="none" strike="noStrike">
              <a:solidFill>
                <a:srgbClr val="666666"/>
              </a:solidFill>
              <a:latin typeface="Arial"/>
              <a:ea typeface="Arial"/>
              <a:cs typeface="Arial"/>
              <a:sym typeface="Arial"/>
            </a:endParaRPr>
          </a:p>
        </p:txBody>
      </p:sp>
      <p:sp>
        <p:nvSpPr>
          <p:cNvPr id="84" name="Google Shape;8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85" name="Google Shape;85;p4"/>
          <p:cNvPicPr preferRelativeResize="0"/>
          <p:nvPr/>
        </p:nvPicPr>
        <p:blipFill rotWithShape="1">
          <a:blip r:embed="rId4">
            <a:alphaModFix/>
          </a:blip>
          <a:srcRect b="0" l="39846" r="0" t="0"/>
          <a:stretch/>
        </p:blipFill>
        <p:spPr>
          <a:xfrm>
            <a:off x="878000" y="2059025"/>
            <a:ext cx="3413100" cy="288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5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5"/>
                                        </p:tgtEl>
                                      </p:cBhvr>
                                    </p:animEffect>
                                    <p:set>
                                      <p:cBhvr>
                                        <p:cTn dur="1" fill="hold">
                                          <p:stCondLst>
                                            <p:cond delay="1000"/>
                                          </p:stCondLst>
                                        </p:cTn>
                                        <p:tgtEl>
                                          <p:spTgt spid="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type="title"/>
          </p:nvPr>
        </p:nvSpPr>
        <p:spPr>
          <a:xfrm>
            <a:off x="199100" y="282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820"/>
              <a:t>Tracts of Interest:</a:t>
            </a:r>
            <a:endParaRPr b="1" sz="2820"/>
          </a:p>
        </p:txBody>
      </p:sp>
      <p:sp>
        <p:nvSpPr>
          <p:cNvPr id="91" name="Google Shape;91;p5"/>
          <p:cNvSpPr txBox="1"/>
          <p:nvPr/>
        </p:nvSpPr>
        <p:spPr>
          <a:xfrm>
            <a:off x="0" y="995213"/>
            <a:ext cx="4908900" cy="23334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15000"/>
              </a:lnSpc>
              <a:spcBef>
                <a:spcPts val="0"/>
              </a:spcBef>
              <a:spcAft>
                <a:spcPts val="0"/>
              </a:spcAft>
              <a:buClr>
                <a:schemeClr val="dk1"/>
              </a:buClr>
              <a:buSzPts val="2800"/>
              <a:buFont typeface="EB Garamond"/>
              <a:buChar char="●"/>
            </a:pPr>
            <a:r>
              <a:rPr b="0" i="0" lang="en" sz="2800" u="none" cap="none" strike="noStrike">
                <a:solidFill>
                  <a:srgbClr val="000000"/>
                </a:solidFill>
                <a:highlight>
                  <a:srgbClr val="00FF00"/>
                </a:highlight>
                <a:latin typeface="Arial"/>
                <a:ea typeface="Arial"/>
                <a:cs typeface="Arial"/>
                <a:sym typeface="Arial"/>
              </a:rPr>
              <a:t>Uncinate Fasciculus (UF)</a:t>
            </a:r>
            <a:r>
              <a:rPr b="0" i="0" lang="en" sz="2800" u="none" cap="none" strike="noStrike">
                <a:solidFill>
                  <a:schemeClr val="dk1"/>
                </a:solidFill>
                <a:latin typeface="Arial"/>
                <a:ea typeface="Arial"/>
                <a:cs typeface="Arial"/>
                <a:sym typeface="Arial"/>
              </a:rPr>
              <a:t> </a:t>
            </a:r>
            <a:r>
              <a:rPr b="0" i="0" lang="en" sz="2800" u="none" cap="none" strike="noStrike">
                <a:solidFill>
                  <a:srgbClr val="666666"/>
                </a:solidFill>
                <a:latin typeface="Arial"/>
                <a:ea typeface="Arial"/>
                <a:cs typeface="Arial"/>
                <a:sym typeface="Arial"/>
              </a:rPr>
              <a:t>- hippocampus/amygdala/ frontal lobes</a:t>
            </a:r>
            <a:endParaRPr b="0" i="0" sz="2800" u="none" cap="none" strike="noStrike">
              <a:solidFill>
                <a:srgbClr val="666666"/>
              </a:solidFill>
              <a:latin typeface="Arial"/>
              <a:ea typeface="Arial"/>
              <a:cs typeface="Arial"/>
              <a:sym typeface="Arial"/>
            </a:endParaRPr>
          </a:p>
          <a:p>
            <a:pPr indent="-355600" lvl="1" marL="914400" marR="0" rtl="0" algn="l">
              <a:lnSpc>
                <a:spcPct val="115000"/>
              </a:lnSpc>
              <a:spcBef>
                <a:spcPts val="0"/>
              </a:spcBef>
              <a:spcAft>
                <a:spcPts val="0"/>
              </a:spcAft>
              <a:buClr>
                <a:srgbClr val="666666"/>
              </a:buClr>
              <a:buSzPts val="2000"/>
              <a:buChar char="○"/>
            </a:pPr>
            <a:r>
              <a:rPr lang="en" sz="2000">
                <a:solidFill>
                  <a:srgbClr val="666666"/>
                </a:solidFill>
              </a:rPr>
              <a:t>Modifiable through MT (Hölzel,2016)</a:t>
            </a:r>
            <a:endParaRPr sz="2000">
              <a:solidFill>
                <a:srgbClr val="666666"/>
              </a:solidFill>
            </a:endParaRPr>
          </a:p>
        </p:txBody>
      </p:sp>
      <p:pic>
        <p:nvPicPr>
          <p:cNvPr id="92" name="Google Shape;92;p5"/>
          <p:cNvPicPr preferRelativeResize="0"/>
          <p:nvPr/>
        </p:nvPicPr>
        <p:blipFill rotWithShape="1">
          <a:blip r:embed="rId3">
            <a:alphaModFix/>
          </a:blip>
          <a:srcRect b="0" l="4293" r="7546" t="0"/>
          <a:stretch/>
        </p:blipFill>
        <p:spPr>
          <a:xfrm>
            <a:off x="4908900" y="916463"/>
            <a:ext cx="4337725" cy="3579025"/>
          </a:xfrm>
          <a:prstGeom prst="rect">
            <a:avLst/>
          </a:prstGeom>
          <a:noFill/>
          <a:ln>
            <a:noFill/>
          </a:ln>
        </p:spPr>
      </p:pic>
      <p:pic>
        <p:nvPicPr>
          <p:cNvPr id="93" name="Google Shape;93;p5"/>
          <p:cNvPicPr preferRelativeResize="0"/>
          <p:nvPr/>
        </p:nvPicPr>
        <p:blipFill rotWithShape="1">
          <a:blip r:embed="rId4">
            <a:alphaModFix/>
          </a:blip>
          <a:srcRect b="0" l="-11656" r="0" t="0"/>
          <a:stretch/>
        </p:blipFill>
        <p:spPr>
          <a:xfrm>
            <a:off x="4623300" y="916475"/>
            <a:ext cx="4908901" cy="3579000"/>
          </a:xfrm>
          <a:prstGeom prst="rect">
            <a:avLst/>
          </a:prstGeom>
          <a:noFill/>
          <a:ln>
            <a:noFill/>
          </a:ln>
        </p:spPr>
      </p:pic>
      <p:sp>
        <p:nvSpPr>
          <p:cNvPr id="94" name="Google Shape;94;p5"/>
          <p:cNvSpPr txBox="1"/>
          <p:nvPr/>
        </p:nvSpPr>
        <p:spPr>
          <a:xfrm>
            <a:off x="0" y="3328625"/>
            <a:ext cx="4908900" cy="16068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15000"/>
              </a:lnSpc>
              <a:spcBef>
                <a:spcPts val="0"/>
              </a:spcBef>
              <a:spcAft>
                <a:spcPts val="0"/>
              </a:spcAft>
              <a:buClr>
                <a:schemeClr val="dk1"/>
              </a:buClr>
              <a:buSzPts val="2800"/>
              <a:buFont typeface="EB Garamond"/>
              <a:buChar char="●"/>
            </a:pPr>
            <a:r>
              <a:rPr b="0" i="0" lang="en" sz="2800" u="none" cap="none" strike="noStrike">
                <a:solidFill>
                  <a:schemeClr val="dk1"/>
                </a:solidFill>
                <a:highlight>
                  <a:srgbClr val="FF00FF"/>
                </a:highlight>
                <a:latin typeface="Arial"/>
                <a:ea typeface="Arial"/>
                <a:cs typeface="Arial"/>
                <a:sym typeface="Arial"/>
              </a:rPr>
              <a:t>Fornix of the hippocampus</a:t>
            </a:r>
            <a:r>
              <a:rPr b="0" i="0" lang="en" sz="2800" u="none" cap="none" strike="noStrike">
                <a:solidFill>
                  <a:schemeClr val="dk1"/>
                </a:solidFill>
                <a:latin typeface="Arial"/>
                <a:ea typeface="Arial"/>
                <a:cs typeface="Arial"/>
                <a:sym typeface="Arial"/>
              </a:rPr>
              <a:t> </a:t>
            </a:r>
            <a:r>
              <a:rPr b="0" i="0" lang="en" sz="2800" u="none" cap="none" strike="noStrike">
                <a:solidFill>
                  <a:srgbClr val="666666"/>
                </a:solidFill>
                <a:latin typeface="Arial"/>
                <a:ea typeface="Arial"/>
                <a:cs typeface="Arial"/>
                <a:sym typeface="Arial"/>
              </a:rPr>
              <a:t>-</a:t>
            </a:r>
            <a:r>
              <a:rPr b="0" i="0" lang="en" sz="2800" u="none" cap="none" strike="noStrike">
                <a:solidFill>
                  <a:schemeClr val="dk1"/>
                </a:solidFill>
                <a:latin typeface="Arial"/>
                <a:ea typeface="Arial"/>
                <a:cs typeface="Arial"/>
                <a:sym typeface="Arial"/>
              </a:rPr>
              <a:t> </a:t>
            </a:r>
            <a:r>
              <a:rPr b="0" i="0" lang="en" sz="2800" u="none" cap="none" strike="noStrike">
                <a:solidFill>
                  <a:srgbClr val="666666"/>
                </a:solidFill>
                <a:latin typeface="Arial"/>
                <a:ea typeface="Arial"/>
                <a:cs typeface="Arial"/>
                <a:sym typeface="Arial"/>
              </a:rPr>
              <a:t>Major output of the hippocampus</a:t>
            </a:r>
            <a:endParaRPr b="0" i="0" sz="1400" u="none" cap="none" strike="noStrike">
              <a:solidFill>
                <a:srgbClr val="000000"/>
              </a:solidFill>
              <a:latin typeface="Arial"/>
              <a:ea typeface="Arial"/>
              <a:cs typeface="Arial"/>
              <a:sym typeface="Arial"/>
            </a:endParaRPr>
          </a:p>
        </p:txBody>
      </p:sp>
      <p:sp>
        <p:nvSpPr>
          <p:cNvPr id="95" name="Google Shape;9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txBox="1"/>
          <p:nvPr>
            <p:ph type="title"/>
          </p:nvPr>
        </p:nvSpPr>
        <p:spPr>
          <a:xfrm>
            <a:off x="372200" y="2150850"/>
            <a:ext cx="87102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b="1" lang="en" sz="2840"/>
              <a:t>Hypothesis I:</a:t>
            </a:r>
            <a:r>
              <a:rPr lang="en" sz="2840"/>
              <a:t> Mindfulness Training will produce significant increases in </a:t>
            </a:r>
            <a:r>
              <a:rPr b="1" lang="en" sz="2840">
                <a:solidFill>
                  <a:srgbClr val="FF0000"/>
                </a:solidFill>
              </a:rPr>
              <a:t>Fractional Anisotropy (FA)</a:t>
            </a:r>
            <a:r>
              <a:rPr lang="en" sz="2840">
                <a:solidFill>
                  <a:srgbClr val="FF0000"/>
                </a:solidFill>
              </a:rPr>
              <a:t> </a:t>
            </a:r>
            <a:r>
              <a:rPr lang="en" sz="2840"/>
              <a:t>within the </a:t>
            </a:r>
            <a:r>
              <a:rPr b="1" lang="en" sz="2840">
                <a:highlight>
                  <a:srgbClr val="00FF00"/>
                </a:highlight>
              </a:rPr>
              <a:t>Uncinate Fasciculus (UF)</a:t>
            </a:r>
            <a:r>
              <a:rPr lang="en" sz="2840"/>
              <a:t> and </a:t>
            </a:r>
            <a:r>
              <a:rPr b="1" lang="en" sz="2840">
                <a:highlight>
                  <a:srgbClr val="FF00FF"/>
                </a:highlight>
              </a:rPr>
              <a:t>Fornix of the Hippocampus. </a:t>
            </a:r>
            <a:r>
              <a:rPr lang="en" sz="2840"/>
              <a:t> </a:t>
            </a:r>
            <a:r>
              <a:rPr b="1" lang="en" sz="2840">
                <a:latin typeface="EB Garamond"/>
                <a:ea typeface="EB Garamond"/>
                <a:cs typeface="EB Garamond"/>
                <a:sym typeface="EB Garamond"/>
              </a:rPr>
              <a:t> </a:t>
            </a:r>
            <a:endParaRPr b="1" sz="2840">
              <a:latin typeface="EB Garamond"/>
              <a:ea typeface="EB Garamond"/>
              <a:cs typeface="EB Garamond"/>
              <a:sym typeface="EB Garamond"/>
            </a:endParaRPr>
          </a:p>
          <a:p>
            <a:pPr indent="0" lvl="0" marL="0" rtl="0" algn="l">
              <a:lnSpc>
                <a:spcPct val="100000"/>
              </a:lnSpc>
              <a:spcBef>
                <a:spcPts val="0"/>
              </a:spcBef>
              <a:spcAft>
                <a:spcPts val="0"/>
              </a:spcAft>
              <a:buSzPts val="990"/>
              <a:buNone/>
            </a:pPr>
            <a:r>
              <a:t/>
            </a:r>
            <a:endParaRPr sz="2840">
              <a:latin typeface="EB Garamond"/>
              <a:ea typeface="EB Garamond"/>
              <a:cs typeface="EB Garamond"/>
              <a:sym typeface="EB Garamond"/>
            </a:endParaRPr>
          </a:p>
        </p:txBody>
      </p:sp>
      <p:sp>
        <p:nvSpPr>
          <p:cNvPr id="101" name="Google Shape;10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7"/>
          <p:cNvSpPr txBox="1"/>
          <p:nvPr>
            <p:ph type="title"/>
          </p:nvPr>
        </p:nvSpPr>
        <p:spPr>
          <a:xfrm>
            <a:off x="311700" y="1061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820"/>
              <a:t>Study Design</a:t>
            </a:r>
            <a:endParaRPr b="1" sz="2820"/>
          </a:p>
        </p:txBody>
      </p:sp>
      <p:sp>
        <p:nvSpPr>
          <p:cNvPr id="107" name="Google Shape;107;p7"/>
          <p:cNvSpPr txBox="1"/>
          <p:nvPr/>
        </p:nvSpPr>
        <p:spPr>
          <a:xfrm>
            <a:off x="0" y="678850"/>
            <a:ext cx="9144000" cy="32016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50000"/>
              </a:lnSpc>
              <a:spcBef>
                <a:spcPts val="0"/>
              </a:spcBef>
              <a:spcAft>
                <a:spcPts val="0"/>
              </a:spcAft>
              <a:buClr>
                <a:srgbClr val="434343"/>
              </a:buClr>
              <a:buSzPts val="2800"/>
              <a:buFont typeface="Arial"/>
              <a:buChar char="●"/>
            </a:pPr>
            <a:r>
              <a:rPr lang="en" sz="2800">
                <a:solidFill>
                  <a:srgbClr val="434343"/>
                </a:solidFill>
              </a:rPr>
              <a:t>138 </a:t>
            </a:r>
            <a:r>
              <a:rPr b="0" i="0" lang="en" sz="2800" u="none" cap="none" strike="noStrike">
                <a:solidFill>
                  <a:srgbClr val="434343"/>
                </a:solidFill>
                <a:latin typeface="Arial"/>
                <a:ea typeface="Arial"/>
                <a:cs typeface="Arial"/>
                <a:sym typeface="Arial"/>
              </a:rPr>
              <a:t>healthy older adults (seeking brain training)</a:t>
            </a:r>
            <a:endParaRPr sz="2800">
              <a:solidFill>
                <a:srgbClr val="434343"/>
              </a:solidFill>
            </a:endParaRPr>
          </a:p>
          <a:p>
            <a:pPr indent="-406400" lvl="0" marL="457200" marR="0" rtl="0" algn="l">
              <a:lnSpc>
                <a:spcPct val="150000"/>
              </a:lnSpc>
              <a:spcBef>
                <a:spcPts val="0"/>
              </a:spcBef>
              <a:spcAft>
                <a:spcPts val="0"/>
              </a:spcAft>
              <a:buClr>
                <a:srgbClr val="434343"/>
              </a:buClr>
              <a:buSzPts val="2800"/>
              <a:buFont typeface="Arial"/>
              <a:buChar char="●"/>
            </a:pPr>
            <a:r>
              <a:rPr b="0" i="0" lang="en" sz="2800" u="none" cap="none" strike="noStrike">
                <a:solidFill>
                  <a:srgbClr val="434343"/>
                </a:solidFill>
                <a:latin typeface="Arial"/>
                <a:ea typeface="Arial"/>
                <a:cs typeface="Arial"/>
                <a:sym typeface="Arial"/>
              </a:rPr>
              <a:t>65-80 years old, cognitively normal</a:t>
            </a:r>
            <a:endParaRPr b="0" i="0" sz="2800" u="none" cap="none" strike="noStrike">
              <a:solidFill>
                <a:srgbClr val="434343"/>
              </a:solidFill>
              <a:latin typeface="Arial"/>
              <a:ea typeface="Arial"/>
              <a:cs typeface="Arial"/>
              <a:sym typeface="Arial"/>
            </a:endParaRPr>
          </a:p>
          <a:p>
            <a:pPr indent="-406400" lvl="0" marL="457200" marR="0" rtl="0" algn="l">
              <a:lnSpc>
                <a:spcPct val="150000"/>
              </a:lnSpc>
              <a:spcBef>
                <a:spcPts val="0"/>
              </a:spcBef>
              <a:spcAft>
                <a:spcPts val="0"/>
              </a:spcAft>
              <a:buClr>
                <a:srgbClr val="434343"/>
              </a:buClr>
              <a:buSzPts val="2800"/>
              <a:buFont typeface="Arial"/>
              <a:buChar char="●"/>
            </a:pPr>
            <a:r>
              <a:rPr b="0" i="0" lang="en" sz="2800" u="none" cap="none" strike="noStrike">
                <a:solidFill>
                  <a:srgbClr val="434343"/>
                </a:solidFill>
                <a:latin typeface="Arial"/>
                <a:ea typeface="Arial"/>
                <a:cs typeface="Arial"/>
                <a:sym typeface="Arial"/>
              </a:rPr>
              <a:t>No prior meditation or yoga experience</a:t>
            </a:r>
            <a:endParaRPr b="0" i="0" sz="2800" u="none" cap="none" strike="noStrike">
              <a:solidFill>
                <a:srgbClr val="434343"/>
              </a:solidFill>
              <a:latin typeface="Arial"/>
              <a:ea typeface="Arial"/>
              <a:cs typeface="Arial"/>
              <a:sym typeface="Arial"/>
            </a:endParaRPr>
          </a:p>
          <a:p>
            <a:pPr indent="-406400" lvl="0" marL="457200" marR="0" rtl="0" algn="l">
              <a:lnSpc>
                <a:spcPct val="150000"/>
              </a:lnSpc>
              <a:spcBef>
                <a:spcPts val="0"/>
              </a:spcBef>
              <a:spcAft>
                <a:spcPts val="0"/>
              </a:spcAft>
              <a:buClr>
                <a:srgbClr val="434343"/>
              </a:buClr>
              <a:buSzPts val="2800"/>
              <a:buFont typeface="Arial"/>
              <a:buChar char="●"/>
            </a:pPr>
            <a:r>
              <a:rPr b="0" i="0" lang="en" sz="2800" u="none" cap="none" strike="noStrike">
                <a:solidFill>
                  <a:srgbClr val="434343"/>
                </a:solidFill>
                <a:latin typeface="Arial"/>
                <a:ea typeface="Arial"/>
                <a:cs typeface="Arial"/>
                <a:sym typeface="Arial"/>
              </a:rPr>
              <a:t>Tested at baseline, end of program, and at 12 months program end</a:t>
            </a:r>
            <a:endParaRPr b="0" i="0" sz="2800" u="none" cap="none" strike="noStrike">
              <a:solidFill>
                <a:srgbClr val="434343"/>
              </a:solidFill>
              <a:latin typeface="Arial"/>
              <a:ea typeface="Arial"/>
              <a:cs typeface="Arial"/>
              <a:sym typeface="Arial"/>
            </a:endParaRPr>
          </a:p>
        </p:txBody>
      </p:sp>
      <p:sp>
        <p:nvSpPr>
          <p:cNvPr id="108" name="Google Shape;10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animEffect filter="fade" transition="in">
                                      <p:cBhvr>
                                        <p:cTn dur="1000"/>
                                        <p:tgtEl>
                                          <p:spTgt spid="1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animEffect filter="fade" transition="in">
                                      <p:cBhvr>
                                        <p:cTn dur="1000"/>
                                        <p:tgtEl>
                                          <p:spTgt spid="1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2" st="2"/>
                                            </p:txEl>
                                          </p:spTgt>
                                        </p:tgtEl>
                                        <p:attrNameLst>
                                          <p:attrName>style.visibility</p:attrName>
                                        </p:attrNameLst>
                                      </p:cBhvr>
                                      <p:to>
                                        <p:strVal val="visible"/>
                                      </p:to>
                                    </p:set>
                                    <p:animEffect filter="fade" transition="in">
                                      <p:cBhvr>
                                        <p:cTn dur="1000"/>
                                        <p:tgtEl>
                                          <p:spTgt spid="1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3" st="3"/>
                                            </p:txEl>
                                          </p:spTgt>
                                        </p:tgtEl>
                                        <p:attrNameLst>
                                          <p:attrName>style.visibility</p:attrName>
                                        </p:attrNameLst>
                                      </p:cBhvr>
                                      <p:to>
                                        <p:strVal val="visible"/>
                                      </p:to>
                                    </p:set>
                                    <p:animEffect filter="fade" transition="in">
                                      <p:cBhvr>
                                        <p:cTn dur="1000"/>
                                        <p:tgtEl>
                                          <p:spTgt spid="10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0356b0a64b_0_34"/>
          <p:cNvSpPr txBox="1"/>
          <p:nvPr>
            <p:ph type="title"/>
          </p:nvPr>
        </p:nvSpPr>
        <p:spPr>
          <a:xfrm>
            <a:off x="311700" y="524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Study Interventions</a:t>
            </a:r>
            <a:endParaRPr b="1"/>
          </a:p>
        </p:txBody>
      </p:sp>
      <p:sp>
        <p:nvSpPr>
          <p:cNvPr id="114" name="Google Shape;114;g20356b0a64b_0_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15" name="Google Shape;115;g20356b0a64b_0_34"/>
          <p:cNvSpPr txBox="1"/>
          <p:nvPr/>
        </p:nvSpPr>
        <p:spPr>
          <a:xfrm>
            <a:off x="790175" y="2125350"/>
            <a:ext cx="2868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t>Mindfulness</a:t>
            </a:r>
            <a:r>
              <a:rPr lang="en" sz="1700" u="sng"/>
              <a:t> Training</a:t>
            </a:r>
            <a:endParaRPr sz="1700" u="sng"/>
          </a:p>
        </p:txBody>
      </p:sp>
      <p:sp>
        <p:nvSpPr>
          <p:cNvPr id="116" name="Google Shape;116;g20356b0a64b_0_34"/>
          <p:cNvSpPr txBox="1"/>
          <p:nvPr/>
        </p:nvSpPr>
        <p:spPr>
          <a:xfrm>
            <a:off x="5533675" y="2125350"/>
            <a:ext cx="2833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t>Cognitive Fitness Training</a:t>
            </a:r>
            <a:endParaRPr sz="1700" u="sng"/>
          </a:p>
        </p:txBody>
      </p:sp>
      <p:sp>
        <p:nvSpPr>
          <p:cNvPr id="117" name="Google Shape;117;g20356b0a64b_0_34"/>
          <p:cNvSpPr txBox="1"/>
          <p:nvPr/>
        </p:nvSpPr>
        <p:spPr>
          <a:xfrm>
            <a:off x="473075" y="2590800"/>
            <a:ext cx="35028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N = 47</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8 wk intervention including weekly meetings and 40 minutes of daily mindfulness meditation practice </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Instruction derived from MBSR but focused on cognitive enhancement, not stress </a:t>
            </a:r>
            <a:r>
              <a:rPr lang="en"/>
              <a:t>reduction</a:t>
            </a:r>
            <a:endParaRPr/>
          </a:p>
        </p:txBody>
      </p:sp>
      <p:pic>
        <p:nvPicPr>
          <p:cNvPr id="118" name="Google Shape;118;g20356b0a64b_0_34"/>
          <p:cNvPicPr preferRelativeResize="0"/>
          <p:nvPr/>
        </p:nvPicPr>
        <p:blipFill rotWithShape="1">
          <a:blip r:embed="rId3">
            <a:alphaModFix/>
          </a:blip>
          <a:srcRect b="0" l="0" r="2714" t="0"/>
          <a:stretch/>
        </p:blipFill>
        <p:spPr>
          <a:xfrm>
            <a:off x="964100" y="625151"/>
            <a:ext cx="2520749" cy="1481150"/>
          </a:xfrm>
          <a:prstGeom prst="rect">
            <a:avLst/>
          </a:prstGeom>
          <a:noFill/>
          <a:ln>
            <a:noFill/>
          </a:ln>
        </p:spPr>
      </p:pic>
      <p:sp>
        <p:nvSpPr>
          <p:cNvPr id="119" name="Google Shape;119;g20356b0a64b_0_34"/>
          <p:cNvSpPr txBox="1"/>
          <p:nvPr/>
        </p:nvSpPr>
        <p:spPr>
          <a:xfrm>
            <a:off x="5244175" y="2681900"/>
            <a:ext cx="34122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N = 49</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8 wk intervention including weekly meetings and 40 minutes of daily brain games (puzzles, </a:t>
            </a:r>
            <a:r>
              <a:rPr lang="en"/>
              <a:t>sudoku</a:t>
            </a:r>
            <a:r>
              <a:rPr lang="en"/>
              <a:t>, crosswords, etc)</a:t>
            </a:r>
            <a:endParaRPr/>
          </a:p>
        </p:txBody>
      </p:sp>
      <p:pic>
        <p:nvPicPr>
          <p:cNvPr id="120" name="Google Shape;120;g20356b0a64b_0_34"/>
          <p:cNvPicPr preferRelativeResize="0"/>
          <p:nvPr/>
        </p:nvPicPr>
        <p:blipFill>
          <a:blip r:embed="rId4">
            <a:alphaModFix/>
          </a:blip>
          <a:stretch>
            <a:fillRect/>
          </a:stretch>
        </p:blipFill>
        <p:spPr>
          <a:xfrm>
            <a:off x="5244175" y="769727"/>
            <a:ext cx="3412201" cy="11766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8"/>
          <p:cNvPicPr preferRelativeResize="0"/>
          <p:nvPr/>
        </p:nvPicPr>
        <p:blipFill rotWithShape="1">
          <a:blip r:embed="rId3">
            <a:alphaModFix/>
          </a:blip>
          <a:srcRect b="0" l="0" r="0" t="0"/>
          <a:stretch/>
        </p:blipFill>
        <p:spPr>
          <a:xfrm>
            <a:off x="503800" y="796725"/>
            <a:ext cx="8045225" cy="4194376"/>
          </a:xfrm>
          <a:prstGeom prst="rect">
            <a:avLst/>
          </a:prstGeom>
          <a:noFill/>
          <a:ln>
            <a:noFill/>
          </a:ln>
        </p:spPr>
      </p:pic>
      <p:sp>
        <p:nvSpPr>
          <p:cNvPr id="126" name="Google Shape;126;p8"/>
          <p:cNvSpPr txBox="1"/>
          <p:nvPr/>
        </p:nvSpPr>
        <p:spPr>
          <a:xfrm>
            <a:off x="6343800" y="4666500"/>
            <a:ext cx="28002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Herrera et al., </a:t>
            </a:r>
            <a:r>
              <a:rPr b="0" i="1" lang="en" sz="1600" u="none" cap="none" strike="noStrike">
                <a:solidFill>
                  <a:srgbClr val="000000"/>
                </a:solidFill>
                <a:latin typeface="Arial"/>
                <a:ea typeface="Arial"/>
                <a:cs typeface="Arial"/>
                <a:sym typeface="Arial"/>
              </a:rPr>
              <a:t>In Progress</a:t>
            </a:r>
            <a:endParaRPr b="0" i="1" sz="1600" u="none" cap="none" strike="noStrike">
              <a:solidFill>
                <a:srgbClr val="000000"/>
              </a:solidFill>
              <a:latin typeface="Arial"/>
              <a:ea typeface="Arial"/>
              <a:cs typeface="Arial"/>
              <a:sym typeface="Arial"/>
            </a:endParaRPr>
          </a:p>
        </p:txBody>
      </p:sp>
      <p:sp>
        <p:nvSpPr>
          <p:cNvPr id="127" name="Google Shape;127;p8"/>
          <p:cNvSpPr txBox="1"/>
          <p:nvPr/>
        </p:nvSpPr>
        <p:spPr>
          <a:xfrm>
            <a:off x="337800" y="0"/>
            <a:ext cx="83772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en" sz="2600" u="none" cap="none" strike="noStrike">
                <a:solidFill>
                  <a:srgbClr val="000000"/>
                </a:solidFill>
                <a:latin typeface="Arial"/>
                <a:ea typeface="Arial"/>
                <a:cs typeface="Arial"/>
                <a:sym typeface="Arial"/>
              </a:rPr>
              <a:t>Changes in </a:t>
            </a:r>
            <a:r>
              <a:rPr b="1" lang="en" sz="2600"/>
              <a:t>Declarative</a:t>
            </a:r>
            <a:r>
              <a:rPr b="1" i="0" lang="en" sz="2600" u="none" cap="none" strike="noStrike">
                <a:solidFill>
                  <a:srgbClr val="000000"/>
                </a:solidFill>
                <a:latin typeface="Arial"/>
                <a:ea typeface="Arial"/>
                <a:cs typeface="Arial"/>
                <a:sym typeface="Arial"/>
              </a:rPr>
              <a:t> Memory (MST) Within </a:t>
            </a:r>
            <a:r>
              <a:rPr b="1" lang="en" sz="2600"/>
              <a:t>Study Population</a:t>
            </a:r>
            <a:endParaRPr b="1" i="0" sz="2600" u="none" cap="none" strike="noStrike">
              <a:solidFill>
                <a:srgbClr val="000000"/>
              </a:solidFill>
              <a:latin typeface="Arial"/>
              <a:ea typeface="Arial"/>
              <a:cs typeface="Arial"/>
              <a:sym typeface="Arial"/>
            </a:endParaRPr>
          </a:p>
        </p:txBody>
      </p:sp>
      <p:sp>
        <p:nvSpPr>
          <p:cNvPr id="128" name="Google Shape;12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